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0"/>
  </p:notesMasterIdLst>
  <p:sldIdLst>
    <p:sldId id="256" r:id="rId3"/>
    <p:sldId id="276" r:id="rId4"/>
    <p:sldId id="277" r:id="rId5"/>
    <p:sldId id="381" r:id="rId6"/>
    <p:sldId id="400" r:id="rId7"/>
    <p:sldId id="402" r:id="rId8"/>
    <p:sldId id="403" r:id="rId9"/>
    <p:sldId id="404" r:id="rId10"/>
    <p:sldId id="405" r:id="rId11"/>
    <p:sldId id="406" r:id="rId12"/>
    <p:sldId id="407" r:id="rId13"/>
    <p:sldId id="408" r:id="rId14"/>
    <p:sldId id="409" r:id="rId15"/>
    <p:sldId id="410" r:id="rId16"/>
    <p:sldId id="411" r:id="rId17"/>
    <p:sldId id="412" r:id="rId18"/>
    <p:sldId id="380" r:id="rId19"/>
    <p:sldId id="278" r:id="rId20"/>
    <p:sldId id="413" r:id="rId21"/>
    <p:sldId id="414" r:id="rId22"/>
    <p:sldId id="415" r:id="rId23"/>
    <p:sldId id="385" r:id="rId24"/>
    <p:sldId id="422" r:id="rId25"/>
    <p:sldId id="416" r:id="rId26"/>
    <p:sldId id="417" r:id="rId27"/>
    <p:sldId id="418" r:id="rId28"/>
    <p:sldId id="419" r:id="rId29"/>
    <p:sldId id="420" r:id="rId30"/>
    <p:sldId id="421" r:id="rId31"/>
    <p:sldId id="387" r:id="rId32"/>
    <p:sldId id="423" r:id="rId33"/>
    <p:sldId id="424" r:id="rId34"/>
    <p:sldId id="425" r:id="rId35"/>
    <p:sldId id="426" r:id="rId36"/>
    <p:sldId id="427" r:id="rId37"/>
    <p:sldId id="428" r:id="rId38"/>
    <p:sldId id="435" r:id="rId39"/>
    <p:sldId id="429" r:id="rId40"/>
    <p:sldId id="388" r:id="rId41"/>
    <p:sldId id="430" r:id="rId42"/>
    <p:sldId id="431" r:id="rId43"/>
    <p:sldId id="432" r:id="rId44"/>
    <p:sldId id="436" r:id="rId45"/>
    <p:sldId id="433" r:id="rId46"/>
    <p:sldId id="434" r:id="rId47"/>
    <p:sldId id="343" r:id="rId48"/>
    <p:sldId id="344" r:id="rId49"/>
  </p:sldIdLst>
  <p:sldSz cx="12192000" cy="6858000"/>
  <p:notesSz cx="6858000" cy="9144000"/>
  <p:custDataLst>
    <p:tags r:id="rId5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FFFFFF"/>
    <a:srgbClr val="FF3D3D"/>
    <a:srgbClr val="FDF731"/>
    <a:srgbClr val="383838"/>
    <a:srgbClr val="9CC2F0"/>
    <a:srgbClr val="6FA3E9"/>
    <a:srgbClr val="BEBEBE"/>
    <a:srgbClr val="5D5A72"/>
    <a:srgbClr val="DCDCDC"/>
    <a:srgbClr val="9FBD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064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4" Type="http://schemas.openxmlformats.org/officeDocument/2006/relationships/tags" Target="tags/tag269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3.vml.rels><?xml version="1.0" encoding="UTF-8" standalone="yes"?>
<Relationships xmlns="http://schemas.openxmlformats.org/package/2006/relationships"><Relationship Id="rId7" Type="http://schemas.openxmlformats.org/officeDocument/2006/relationships/image" Target="../media/image36.wmf"/><Relationship Id="rId6" Type="http://schemas.openxmlformats.org/officeDocument/2006/relationships/image" Target="../media/image35.wmf"/><Relationship Id="rId5" Type="http://schemas.openxmlformats.org/officeDocument/2006/relationships/image" Target="../media/image34.wmf"/><Relationship Id="rId4" Type="http://schemas.openxmlformats.org/officeDocument/2006/relationships/image" Target="../media/image33.wmf"/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5.vml.rels><?xml version="1.0" encoding="UTF-8" standalone="yes"?>
<Relationships xmlns="http://schemas.openxmlformats.org/package/2006/relationships"><Relationship Id="rId4" Type="http://schemas.openxmlformats.org/officeDocument/2006/relationships/image" Target="../media/image43.wmf"/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66.xml"/><Relationship Id="rId6" Type="http://schemas.openxmlformats.org/officeDocument/2006/relationships/image" Target="../media/image4.png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image" Target="../media/image3.png"/><Relationship Id="rId2" Type="http://schemas.openxmlformats.org/officeDocument/2006/relationships/tags" Target="../tags/tag63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image" Target="../media/image7.png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image" Target="../media/image17.png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101.xml"/><Relationship Id="rId15" Type="http://schemas.openxmlformats.org/officeDocument/2006/relationships/tags" Target="../tags/tag100.xml"/><Relationship Id="rId14" Type="http://schemas.openxmlformats.org/officeDocument/2006/relationships/tags" Target="../tags/tag99.xml"/><Relationship Id="rId13" Type="http://schemas.openxmlformats.org/officeDocument/2006/relationships/tags" Target="../tags/tag98.xml"/><Relationship Id="rId12" Type="http://schemas.openxmlformats.org/officeDocument/2006/relationships/tags" Target="../tags/tag97.xml"/><Relationship Id="rId11" Type="http://schemas.openxmlformats.org/officeDocument/2006/relationships/image" Target="../media/image6.png"/><Relationship Id="rId10" Type="http://schemas.openxmlformats.org/officeDocument/2006/relationships/tags" Target="../tags/tag96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image" Target="../media/image7.png"/><Relationship Id="rId6" Type="http://schemas.openxmlformats.org/officeDocument/2006/relationships/image" Target="../media/image17.png"/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08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image" Target="../media/image7.png"/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7.png"/><Relationship Id="rId7" Type="http://schemas.openxmlformats.org/officeDocument/2006/relationships/tags" Target="../tags/tag121.xml"/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22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tags" Target="../tags/tag127.xml"/><Relationship Id="rId7" Type="http://schemas.openxmlformats.org/officeDocument/2006/relationships/image" Target="../media/image18.png"/><Relationship Id="rId6" Type="http://schemas.openxmlformats.org/officeDocument/2006/relationships/image" Target="../media/image6.png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130.xml"/><Relationship Id="rId10" Type="http://schemas.openxmlformats.org/officeDocument/2006/relationships/tags" Target="../tags/tag129.xml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142.xml"/><Relationship Id="rId6" Type="http://schemas.openxmlformats.org/officeDocument/2006/relationships/tags" Target="../tags/tag141.xml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45.xml"/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52.xml"/><Relationship Id="rId7" Type="http://schemas.openxmlformats.org/officeDocument/2006/relationships/tags" Target="../tags/tag151.xml"/><Relationship Id="rId6" Type="http://schemas.openxmlformats.org/officeDocument/2006/relationships/tags" Target="../tags/tag150.xml"/><Relationship Id="rId5" Type="http://schemas.openxmlformats.org/officeDocument/2006/relationships/tags" Target="../tags/tag149.xml"/><Relationship Id="rId4" Type="http://schemas.openxmlformats.org/officeDocument/2006/relationships/tags" Target="../tags/tag148.xml"/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55.xml"/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58.xml"/><Relationship Id="rId4" Type="http://schemas.openxmlformats.org/officeDocument/2006/relationships/image" Target="../media/image19.png"/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170.xml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tags" Target="../tags/tag169.xml"/><Relationship Id="rId4" Type="http://schemas.openxmlformats.org/officeDocument/2006/relationships/tags" Target="../tags/tag168.xml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177.xml"/><Relationship Id="rId8" Type="http://schemas.openxmlformats.org/officeDocument/2006/relationships/tags" Target="../tags/tag176.xml"/><Relationship Id="rId7" Type="http://schemas.openxmlformats.org/officeDocument/2006/relationships/tags" Target="../tags/tag175.xml"/><Relationship Id="rId6" Type="http://schemas.openxmlformats.org/officeDocument/2006/relationships/image" Target="../media/image22.png"/><Relationship Id="rId5" Type="http://schemas.openxmlformats.org/officeDocument/2006/relationships/tags" Target="../tags/tag174.xml"/><Relationship Id="rId4" Type="http://schemas.openxmlformats.org/officeDocument/2006/relationships/tags" Target="../tags/tag173.xml"/><Relationship Id="rId3" Type="http://schemas.openxmlformats.org/officeDocument/2006/relationships/tags" Target="../tags/tag172.xml"/><Relationship Id="rId2" Type="http://schemas.openxmlformats.org/officeDocument/2006/relationships/tags" Target="../tags/tag171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180.xml"/><Relationship Id="rId11" Type="http://schemas.openxmlformats.org/officeDocument/2006/relationships/tags" Target="../tags/tag179.xml"/><Relationship Id="rId10" Type="http://schemas.openxmlformats.org/officeDocument/2006/relationships/tags" Target="../tags/tag178.xml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.bin"/><Relationship Id="rId8" Type="http://schemas.openxmlformats.org/officeDocument/2006/relationships/image" Target="../media/image24.wmf"/><Relationship Id="rId7" Type="http://schemas.openxmlformats.org/officeDocument/2006/relationships/oleObject" Target="../embeddings/oleObject1.bin"/><Relationship Id="rId6" Type="http://schemas.openxmlformats.org/officeDocument/2006/relationships/image" Target="../media/image23.png"/><Relationship Id="rId5" Type="http://schemas.openxmlformats.org/officeDocument/2006/relationships/tags" Target="../tags/tag184.xml"/><Relationship Id="rId4" Type="http://schemas.openxmlformats.org/officeDocument/2006/relationships/tags" Target="../tags/tag183.xml"/><Relationship Id="rId3" Type="http://schemas.openxmlformats.org/officeDocument/2006/relationships/tags" Target="../tags/tag182.xml"/><Relationship Id="rId2" Type="http://schemas.openxmlformats.org/officeDocument/2006/relationships/tags" Target="../tags/tag181.xml"/><Relationship Id="rId15" Type="http://schemas.openxmlformats.org/officeDocument/2006/relationships/vmlDrawing" Target="../drawings/vmlDrawing1.v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185.xml"/><Relationship Id="rId12" Type="http://schemas.openxmlformats.org/officeDocument/2006/relationships/image" Target="../media/image27.png"/><Relationship Id="rId11" Type="http://schemas.openxmlformats.org/officeDocument/2006/relationships/image" Target="../media/image26.png"/><Relationship Id="rId10" Type="http://schemas.openxmlformats.org/officeDocument/2006/relationships/image" Target="../media/image25.wmf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88.xml"/><Relationship Id="rId7" Type="http://schemas.openxmlformats.org/officeDocument/2006/relationships/image" Target="../media/image29.wmf"/><Relationship Id="rId6" Type="http://schemas.openxmlformats.org/officeDocument/2006/relationships/oleObject" Target="../embeddings/oleObject4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3.bin"/><Relationship Id="rId3" Type="http://schemas.openxmlformats.org/officeDocument/2006/relationships/tags" Target="../tags/tag187.xml"/><Relationship Id="rId2" Type="http://schemas.openxmlformats.org/officeDocument/2006/relationships/tags" Target="../tags/tag186.xml"/><Relationship Id="rId10" Type="http://schemas.openxmlformats.org/officeDocument/2006/relationships/vmlDrawing" Target="../drawings/vmlDrawing2.vml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wmf"/><Relationship Id="rId8" Type="http://schemas.openxmlformats.org/officeDocument/2006/relationships/oleObject" Target="../embeddings/oleObject7.bin"/><Relationship Id="rId7" Type="http://schemas.openxmlformats.org/officeDocument/2006/relationships/image" Target="../media/image31.wmf"/><Relationship Id="rId6" Type="http://schemas.openxmlformats.org/officeDocument/2006/relationships/oleObject" Target="../embeddings/oleObject6.bin"/><Relationship Id="rId5" Type="http://schemas.openxmlformats.org/officeDocument/2006/relationships/image" Target="../media/image30.wmf"/><Relationship Id="rId4" Type="http://schemas.openxmlformats.org/officeDocument/2006/relationships/oleObject" Target="../embeddings/oleObject5.bin"/><Relationship Id="rId3" Type="http://schemas.openxmlformats.org/officeDocument/2006/relationships/tags" Target="../tags/tag190.xml"/><Relationship Id="rId21" Type="http://schemas.openxmlformats.org/officeDocument/2006/relationships/vmlDrawing" Target="../drawings/vmlDrawing3.vml"/><Relationship Id="rId20" Type="http://schemas.openxmlformats.org/officeDocument/2006/relationships/slideLayout" Target="../slideLayouts/slideLayout1.xml"/><Relationship Id="rId2" Type="http://schemas.openxmlformats.org/officeDocument/2006/relationships/tags" Target="../tags/tag189.xml"/><Relationship Id="rId19" Type="http://schemas.openxmlformats.org/officeDocument/2006/relationships/tags" Target="../tags/tag191.xml"/><Relationship Id="rId18" Type="http://schemas.openxmlformats.org/officeDocument/2006/relationships/image" Target="../media/image37.png"/><Relationship Id="rId17" Type="http://schemas.openxmlformats.org/officeDocument/2006/relationships/image" Target="../media/image36.wmf"/><Relationship Id="rId16" Type="http://schemas.openxmlformats.org/officeDocument/2006/relationships/oleObject" Target="../embeddings/oleObject11.bin"/><Relationship Id="rId15" Type="http://schemas.openxmlformats.org/officeDocument/2006/relationships/image" Target="../media/image35.wmf"/><Relationship Id="rId14" Type="http://schemas.openxmlformats.org/officeDocument/2006/relationships/oleObject" Target="../embeddings/oleObject10.bin"/><Relationship Id="rId13" Type="http://schemas.openxmlformats.org/officeDocument/2006/relationships/image" Target="../media/image34.wmf"/><Relationship Id="rId12" Type="http://schemas.openxmlformats.org/officeDocument/2006/relationships/oleObject" Target="../embeddings/oleObject9.bin"/><Relationship Id="rId11" Type="http://schemas.openxmlformats.org/officeDocument/2006/relationships/image" Target="../media/image33.wmf"/><Relationship Id="rId10" Type="http://schemas.openxmlformats.org/officeDocument/2006/relationships/oleObject" Target="../embeddings/oleObject8.bin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197.xml"/><Relationship Id="rId6" Type="http://schemas.openxmlformats.org/officeDocument/2006/relationships/tags" Target="../tags/tag196.xml"/><Relationship Id="rId5" Type="http://schemas.openxmlformats.org/officeDocument/2006/relationships/tags" Target="../tags/tag195.xml"/><Relationship Id="rId4" Type="http://schemas.openxmlformats.org/officeDocument/2006/relationships/tags" Target="../tags/tag194.xml"/><Relationship Id="rId3" Type="http://schemas.openxmlformats.org/officeDocument/2006/relationships/tags" Target="../tags/tag193.xml"/><Relationship Id="rId2" Type="http://schemas.openxmlformats.org/officeDocument/2006/relationships/tags" Target="../tags/tag192.xml"/><Relationship Id="rId1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200.xml"/><Relationship Id="rId3" Type="http://schemas.openxmlformats.org/officeDocument/2006/relationships/tags" Target="../tags/tag199.xml"/><Relationship Id="rId2" Type="http://schemas.openxmlformats.org/officeDocument/2006/relationships/tags" Target="../tags/tag198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72.xml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4.xml"/><Relationship Id="rId4" Type="http://schemas.openxmlformats.org/officeDocument/2006/relationships/tags" Target="../tags/tag203.xml"/><Relationship Id="rId3" Type="http://schemas.openxmlformats.org/officeDocument/2006/relationships/tags" Target="../tags/tag202.xml"/><Relationship Id="rId2" Type="http://schemas.openxmlformats.org/officeDocument/2006/relationships/tags" Target="../tags/tag201.xml"/><Relationship Id="rId1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4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07.xml"/><Relationship Id="rId6" Type="http://schemas.openxmlformats.org/officeDocument/2006/relationships/image" Target="../media/image39.png"/><Relationship Id="rId5" Type="http://schemas.openxmlformats.org/officeDocument/2006/relationships/image" Target="../media/image38.wmf"/><Relationship Id="rId4" Type="http://schemas.openxmlformats.org/officeDocument/2006/relationships/oleObject" Target="../embeddings/oleObject12.bin"/><Relationship Id="rId3" Type="http://schemas.openxmlformats.org/officeDocument/2006/relationships/tags" Target="../tags/tag206.xml"/><Relationship Id="rId2" Type="http://schemas.openxmlformats.org/officeDocument/2006/relationships/tags" Target="../tags/tag205.xml"/><Relationship Id="rId1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wmf"/><Relationship Id="rId8" Type="http://schemas.openxmlformats.org/officeDocument/2006/relationships/oleObject" Target="../embeddings/oleObject15.bin"/><Relationship Id="rId7" Type="http://schemas.openxmlformats.org/officeDocument/2006/relationships/image" Target="../media/image41.wmf"/><Relationship Id="rId6" Type="http://schemas.openxmlformats.org/officeDocument/2006/relationships/oleObject" Target="../embeddings/oleObject14.bin"/><Relationship Id="rId5" Type="http://schemas.openxmlformats.org/officeDocument/2006/relationships/image" Target="../media/image40.wmf"/><Relationship Id="rId4" Type="http://schemas.openxmlformats.org/officeDocument/2006/relationships/oleObject" Target="../embeddings/oleObject13.bin"/><Relationship Id="rId3" Type="http://schemas.openxmlformats.org/officeDocument/2006/relationships/tags" Target="../tags/tag209.xml"/><Relationship Id="rId2" Type="http://schemas.openxmlformats.org/officeDocument/2006/relationships/tags" Target="../tags/tag208.xml"/><Relationship Id="rId14" Type="http://schemas.openxmlformats.org/officeDocument/2006/relationships/vmlDrawing" Target="../drawings/vmlDrawing5.v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210.xml"/><Relationship Id="rId11" Type="http://schemas.openxmlformats.org/officeDocument/2006/relationships/image" Target="../media/image43.wmf"/><Relationship Id="rId10" Type="http://schemas.openxmlformats.org/officeDocument/2006/relationships/oleObject" Target="../embeddings/oleObject16.bin"/><Relationship Id="rId1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213.xml"/><Relationship Id="rId4" Type="http://schemas.openxmlformats.org/officeDocument/2006/relationships/image" Target="../media/image44.png"/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6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16.xml"/><Relationship Id="rId6" Type="http://schemas.openxmlformats.org/officeDocument/2006/relationships/image" Target="../media/image46.png"/><Relationship Id="rId5" Type="http://schemas.openxmlformats.org/officeDocument/2006/relationships/image" Target="../media/image45.wmf"/><Relationship Id="rId4" Type="http://schemas.openxmlformats.org/officeDocument/2006/relationships/oleObject" Target="../embeddings/oleObject17.bin"/><Relationship Id="rId3" Type="http://schemas.openxmlformats.org/officeDocument/2006/relationships/tags" Target="../tags/tag215.xml"/><Relationship Id="rId2" Type="http://schemas.openxmlformats.org/officeDocument/2006/relationships/tags" Target="../tags/tag214.xml"/><Relationship Id="rId1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wmf"/><Relationship Id="rId8" Type="http://schemas.openxmlformats.org/officeDocument/2006/relationships/oleObject" Target="../embeddings/oleObject20.bin"/><Relationship Id="rId7" Type="http://schemas.openxmlformats.org/officeDocument/2006/relationships/image" Target="../media/image48.wmf"/><Relationship Id="rId6" Type="http://schemas.openxmlformats.org/officeDocument/2006/relationships/oleObject" Target="../embeddings/oleObject19.bin"/><Relationship Id="rId5" Type="http://schemas.openxmlformats.org/officeDocument/2006/relationships/image" Target="../media/image47.wmf"/><Relationship Id="rId4" Type="http://schemas.openxmlformats.org/officeDocument/2006/relationships/oleObject" Target="../embeddings/oleObject18.bin"/><Relationship Id="rId3" Type="http://schemas.openxmlformats.org/officeDocument/2006/relationships/tags" Target="../tags/tag218.xml"/><Relationship Id="rId2" Type="http://schemas.openxmlformats.org/officeDocument/2006/relationships/tags" Target="../tags/tag217.xml"/><Relationship Id="rId12" Type="http://schemas.openxmlformats.org/officeDocument/2006/relationships/vmlDrawing" Target="../drawings/vmlDrawing7.v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19.xml"/><Relationship Id="rId1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tags" Target="../tags/tag221.xml"/><Relationship Id="rId2" Type="http://schemas.openxmlformats.org/officeDocument/2006/relationships/tags" Target="../tags/tag220.xml"/><Relationship Id="rId1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29.xml"/><Relationship Id="rId7" Type="http://schemas.openxmlformats.org/officeDocument/2006/relationships/tags" Target="../tags/tag228.xml"/><Relationship Id="rId6" Type="http://schemas.openxmlformats.org/officeDocument/2006/relationships/tags" Target="../tags/tag227.xml"/><Relationship Id="rId5" Type="http://schemas.openxmlformats.org/officeDocument/2006/relationships/tags" Target="../tags/tag226.xml"/><Relationship Id="rId4" Type="http://schemas.openxmlformats.org/officeDocument/2006/relationships/tags" Target="../tags/tag225.xml"/><Relationship Id="rId3" Type="http://schemas.openxmlformats.org/officeDocument/2006/relationships/tags" Target="../tags/tag224.xml"/><Relationship Id="rId2" Type="http://schemas.openxmlformats.org/officeDocument/2006/relationships/tags" Target="../tags/tag223.xml"/><Relationship Id="rId1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2.xml"/><Relationship Id="rId3" Type="http://schemas.openxmlformats.org/officeDocument/2006/relationships/tags" Target="../tags/tag231.xml"/><Relationship Id="rId2" Type="http://schemas.openxmlformats.org/officeDocument/2006/relationships/tags" Target="../tags/tag230.xml"/><Relationship Id="rId1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6.xml"/><Relationship Id="rId4" Type="http://schemas.openxmlformats.org/officeDocument/2006/relationships/tags" Target="../tags/tag235.xml"/><Relationship Id="rId3" Type="http://schemas.openxmlformats.org/officeDocument/2006/relationships/tags" Target="../tags/tag234.xml"/><Relationship Id="rId2" Type="http://schemas.openxmlformats.org/officeDocument/2006/relationships/tags" Target="../tags/tag233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75.xml"/><Relationship Id="rId4" Type="http://schemas.openxmlformats.org/officeDocument/2006/relationships/image" Target="../media/image9.png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9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3" Type="http://schemas.openxmlformats.org/officeDocument/2006/relationships/tags" Target="../tags/tag238.xml"/><Relationship Id="rId2" Type="http://schemas.openxmlformats.org/officeDocument/2006/relationships/tags" Target="../tags/tag237.xml"/><Relationship Id="rId1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242.xml"/><Relationship Id="rId5" Type="http://schemas.openxmlformats.org/officeDocument/2006/relationships/image" Target="../media/image53.png"/><Relationship Id="rId4" Type="http://schemas.openxmlformats.org/officeDocument/2006/relationships/image" Target="../media/image54.png"/><Relationship Id="rId3" Type="http://schemas.openxmlformats.org/officeDocument/2006/relationships/tags" Target="../tags/tag241.xml"/><Relationship Id="rId2" Type="http://schemas.openxmlformats.org/officeDocument/2006/relationships/tags" Target="../tags/tag240.xml"/><Relationship Id="rId1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5.xml"/><Relationship Id="rId7" Type="http://schemas.openxmlformats.org/officeDocument/2006/relationships/image" Target="../media/image56.png"/><Relationship Id="rId6" Type="http://schemas.openxmlformats.org/officeDocument/2006/relationships/image" Target="../media/image55.png"/><Relationship Id="rId5" Type="http://schemas.openxmlformats.org/officeDocument/2006/relationships/image" Target="../media/image53.png"/><Relationship Id="rId4" Type="http://schemas.openxmlformats.org/officeDocument/2006/relationships/image" Target="../media/image54.png"/><Relationship Id="rId3" Type="http://schemas.openxmlformats.org/officeDocument/2006/relationships/tags" Target="../tags/tag244.xml"/><Relationship Id="rId2" Type="http://schemas.openxmlformats.org/officeDocument/2006/relationships/tags" Target="../tags/tag243.xml"/><Relationship Id="rId1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248.xml"/><Relationship Id="rId4" Type="http://schemas.openxmlformats.org/officeDocument/2006/relationships/image" Target="../media/image57.png"/><Relationship Id="rId3" Type="http://schemas.openxmlformats.org/officeDocument/2006/relationships/tags" Target="../tags/tag247.xml"/><Relationship Id="rId2" Type="http://schemas.openxmlformats.org/officeDocument/2006/relationships/tags" Target="../tags/tag246.xml"/><Relationship Id="rId1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png"/><Relationship Id="rId8" Type="http://schemas.openxmlformats.org/officeDocument/2006/relationships/image" Target="../media/image59.png"/><Relationship Id="rId7" Type="http://schemas.openxmlformats.org/officeDocument/2006/relationships/image" Target="../media/image58.png"/><Relationship Id="rId6" Type="http://schemas.openxmlformats.org/officeDocument/2006/relationships/tags" Target="../tags/tag253.xml"/><Relationship Id="rId5" Type="http://schemas.openxmlformats.org/officeDocument/2006/relationships/tags" Target="../tags/tag252.xml"/><Relationship Id="rId4" Type="http://schemas.openxmlformats.org/officeDocument/2006/relationships/tags" Target="../tags/tag251.xml"/><Relationship Id="rId3" Type="http://schemas.openxmlformats.org/officeDocument/2006/relationships/tags" Target="../tags/tag250.xml"/><Relationship Id="rId2" Type="http://schemas.openxmlformats.org/officeDocument/2006/relationships/tags" Target="../tags/tag249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256.xml"/><Relationship Id="rId11" Type="http://schemas.openxmlformats.org/officeDocument/2006/relationships/tags" Target="../tags/tag255.xml"/><Relationship Id="rId10" Type="http://schemas.openxmlformats.org/officeDocument/2006/relationships/tags" Target="../tags/tag254.xml"/><Relationship Id="rId1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tags" Target="../tags/tag262.xml"/><Relationship Id="rId8" Type="http://schemas.openxmlformats.org/officeDocument/2006/relationships/tags" Target="../tags/tag261.xml"/><Relationship Id="rId7" Type="http://schemas.openxmlformats.org/officeDocument/2006/relationships/image" Target="../media/image62.png"/><Relationship Id="rId6" Type="http://schemas.openxmlformats.org/officeDocument/2006/relationships/image" Target="../media/image61.png"/><Relationship Id="rId5" Type="http://schemas.openxmlformats.org/officeDocument/2006/relationships/tags" Target="../tags/tag260.xml"/><Relationship Id="rId4" Type="http://schemas.openxmlformats.org/officeDocument/2006/relationships/tags" Target="../tags/tag259.xml"/><Relationship Id="rId3" Type="http://schemas.openxmlformats.org/officeDocument/2006/relationships/tags" Target="../tags/tag258.xml"/><Relationship Id="rId2" Type="http://schemas.openxmlformats.org/officeDocument/2006/relationships/tags" Target="../tags/tag257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63.xml"/><Relationship Id="rId1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65.xml"/><Relationship Id="rId2" Type="http://schemas.openxmlformats.org/officeDocument/2006/relationships/tags" Target="../tags/tag264.xml"/><Relationship Id="rId1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268.xml"/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78.xml"/><Relationship Id="rId4" Type="http://schemas.openxmlformats.org/officeDocument/2006/relationships/image" Target="../media/image10.png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81.xml"/><Relationship Id="rId4" Type="http://schemas.openxmlformats.org/officeDocument/2006/relationships/image" Target="../media/image11.png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8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87.xml"/><Relationship Id="rId4" Type="http://schemas.openxmlformats.org/officeDocument/2006/relationships/image" Target="../media/image14.png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9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4823460" y="647065"/>
            <a:ext cx="7368540" cy="2007870"/>
          </a:xfrm>
        </p:spPr>
        <p:txBody>
          <a:bodyPr>
            <a:noAutofit/>
          </a:bodyPr>
          <a:p>
            <a:pPr algn="ctr">
              <a:lnSpc>
                <a:spcPct val="120000"/>
              </a:lnSpc>
            </a:pPr>
            <a:r>
              <a:rPr lang="zh-CN" altLang="en-US" sz="4800">
                <a:solidFill>
                  <a:srgbClr val="9CC2F0"/>
                </a:solidFill>
              </a:rPr>
              <a:t>第</a:t>
            </a:r>
            <a:r>
              <a:rPr lang="en-US" altLang="zh-CN" sz="4800">
                <a:solidFill>
                  <a:srgbClr val="9CC2F0"/>
                </a:solidFill>
              </a:rPr>
              <a:t>1</a:t>
            </a:r>
            <a:r>
              <a:rPr lang="zh-CN" altLang="en-US" sz="4800">
                <a:solidFill>
                  <a:srgbClr val="9CC2F0"/>
                </a:solidFill>
              </a:rPr>
              <a:t>季</a:t>
            </a:r>
            <a:br>
              <a:rPr lang="zh-CN" altLang="en-US" sz="4800">
                <a:solidFill>
                  <a:srgbClr val="9CC2F0"/>
                </a:solidFill>
              </a:rPr>
            </a:br>
            <a:r>
              <a:rPr lang="zh-CN" altLang="en-US" sz="4400">
                <a:solidFill>
                  <a:srgbClr val="FFFF00"/>
                </a:solidFill>
              </a:rPr>
              <a:t>第</a:t>
            </a:r>
            <a:r>
              <a:rPr lang="en-US" altLang="zh-CN" sz="4400">
                <a:solidFill>
                  <a:srgbClr val="FFFF00"/>
                </a:solidFill>
              </a:rPr>
              <a:t>3</a:t>
            </a:r>
            <a:r>
              <a:rPr lang="zh-CN" altLang="en-US" sz="4400">
                <a:solidFill>
                  <a:srgbClr val="FFFF00"/>
                </a:solidFill>
              </a:rPr>
              <a:t>章：</a:t>
            </a:r>
            <a:r>
              <a:rPr lang="en-US" altLang="zh-CN" sz="4400">
                <a:solidFill>
                  <a:srgbClr val="FFFF00"/>
                </a:solidFill>
              </a:rPr>
              <a:t>OpenCV</a:t>
            </a:r>
            <a:r>
              <a:rPr lang="zh-CN" altLang="en-US" sz="4400">
                <a:solidFill>
                  <a:srgbClr val="FFFF00"/>
                </a:solidFill>
              </a:rPr>
              <a:t>图像处理</a:t>
            </a:r>
            <a:br>
              <a:rPr lang="zh-CN" altLang="en-US" sz="4800">
                <a:solidFill>
                  <a:srgbClr val="FFFF00"/>
                </a:solidFill>
              </a:rPr>
            </a:br>
            <a:endParaRPr lang="zh-CN" altLang="en-US" sz="1400" b="0">
              <a:solidFill>
                <a:srgbClr val="FFFF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pic>
        <p:nvPicPr>
          <p:cNvPr id="13" name="图片 12" descr="图书封面(正面)800x8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" y="551815"/>
            <a:ext cx="5755005" cy="5755005"/>
          </a:xfrm>
          <a:prstGeom prst="rect">
            <a:avLst/>
          </a:prstGeom>
        </p:spPr>
      </p:pic>
      <p:sp>
        <p:nvSpPr>
          <p:cNvPr id="15" name="副标题 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7379335" y="2451735"/>
            <a:ext cx="2381250" cy="637540"/>
          </a:xfrm>
        </p:spPr>
        <p:txBody>
          <a:bodyPr>
            <a:noAutofit/>
          </a:bodyPr>
          <a:p>
            <a:r>
              <a:rPr lang="zh-CN" altLang="en-US" sz="1400" spc="0">
                <a:solidFill>
                  <a:srgbClr val="BEBEBE"/>
                </a:solidFill>
                <a:latin typeface="+mn-lt"/>
                <a:ea typeface="+mn-ea"/>
              </a:rPr>
              <a:t>主讲人：张虎</a:t>
            </a:r>
            <a:endParaRPr lang="zh-CN" altLang="en-US" sz="1400" spc="0">
              <a:solidFill>
                <a:srgbClr val="BEBEBE"/>
              </a:solidFill>
              <a:latin typeface="+mn-lt"/>
              <a:ea typeface="+mn-ea"/>
            </a:endParaRPr>
          </a:p>
          <a:p>
            <a:r>
              <a:rPr lang="zh-CN" altLang="en-US" sz="1400" spc="0">
                <a:solidFill>
                  <a:srgbClr val="BEBEBE"/>
                </a:solidFill>
                <a:latin typeface="+mn-lt"/>
                <a:ea typeface="+mn-ea"/>
              </a:rPr>
              <a:t>（小虎哥哥爱学习）</a:t>
            </a:r>
            <a:endParaRPr lang="zh-CN" altLang="en-US" sz="1400" spc="0">
              <a:solidFill>
                <a:srgbClr val="BEBEBE"/>
              </a:solidFill>
              <a:latin typeface="+mn-lt"/>
              <a:ea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3405" y="2440305"/>
            <a:ext cx="769620" cy="699770"/>
          </a:xfrm>
          <a:prstGeom prst="rect">
            <a:avLst/>
          </a:prstGeom>
        </p:spPr>
      </p:pic>
      <p:sp>
        <p:nvSpPr>
          <p:cNvPr id="4" name="文本框 3" descr="7b0a202020202262756c6c6574223a20227b5c2263617465676f727949645c223a31303032352c5c2274656d706c61746549645c223a32303233313439357d220a7d0a"/>
          <p:cNvSpPr txBox="1"/>
          <p:nvPr/>
        </p:nvSpPr>
        <p:spPr>
          <a:xfrm>
            <a:off x="5194300" y="3126740"/>
            <a:ext cx="6014085" cy="30460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  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先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导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课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endParaRPr lang="zh-CN" altLang="en-US" sz="1600" b="1">
              <a:solidFill>
                <a:srgbClr val="FF00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  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第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1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季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：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快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速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梳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理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知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识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要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点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与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学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习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方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法</a:t>
            </a:r>
            <a:endParaRPr lang="zh-CN" altLang="en-US" sz="1600" b="1">
              <a:solidFill>
                <a:srgbClr val="FF00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  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2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季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：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详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细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推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导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数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学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公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式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与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代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码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解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析</a:t>
            </a:r>
            <a:endParaRPr lang="zh-CN" altLang="en-US" sz="1600" b="1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  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3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季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：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代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码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实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操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以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及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真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实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机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器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人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调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试</a:t>
            </a:r>
            <a:endParaRPr lang="zh-CN" altLang="en-US" sz="1600" b="1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  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答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疑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课</a:t>
            </a:r>
            <a:endParaRPr lang="zh-CN" altLang="en-US" sz="1600" b="1">
              <a:solidFill>
                <a:schemeClr val="bg1"/>
              </a:solidFill>
              <a:latin typeface="+mn-ea"/>
            </a:endParaRPr>
          </a:p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1600" b="0">
                <a:solidFill>
                  <a:srgbClr val="FF0000"/>
                </a:solidFill>
                <a:latin typeface="+mn-ea"/>
              </a:rPr>
              <a:t>------</a:t>
            </a:r>
            <a:r>
              <a:rPr lang="zh-CN" altLang="en-US" sz="1600" b="0">
                <a:solidFill>
                  <a:srgbClr val="FF0000"/>
                </a:solidFill>
                <a:latin typeface="+mn-ea"/>
              </a:rPr>
              <a:t>（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永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久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免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费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</a:t>
            </a:r>
            <a:r>
              <a:rPr lang="en-US" altLang="zh-CN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系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列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课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程</a:t>
            </a:r>
            <a:r>
              <a:rPr lang="en-US" altLang="zh-CN" sz="1600" b="1">
                <a:solidFill>
                  <a:srgbClr val="FF0000"/>
                </a:solidFill>
                <a:latin typeface="+mn-ea"/>
                <a:sym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●</a:t>
            </a:r>
            <a:r>
              <a:rPr lang="en-US" altLang="zh-CN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长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期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更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新</a:t>
            </a:r>
            <a:r>
              <a:rPr lang="zh-CN" altLang="en-US" sz="1600" b="0">
                <a:solidFill>
                  <a:srgbClr val="FF0000"/>
                </a:solidFill>
                <a:latin typeface="+mn-ea"/>
              </a:rPr>
              <a:t>）</a:t>
            </a:r>
            <a:r>
              <a:rPr lang="en-US" altLang="zh-CN" sz="1600" b="0">
                <a:solidFill>
                  <a:srgbClr val="FF0000"/>
                </a:solidFill>
                <a:latin typeface="+mn-ea"/>
              </a:rPr>
              <a:t>------</a:t>
            </a:r>
            <a:endParaRPr lang="en-US" altLang="zh-CN" sz="1600" b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10367645" y="3790315"/>
            <a:ext cx="242570" cy="276225"/>
          </a:xfrm>
          <a:custGeom>
            <a:avLst/>
            <a:gdLst>
              <a:gd name="connisteX0" fmla="*/ 0 w 438150"/>
              <a:gd name="connsiteY0" fmla="*/ 219075 h 381000"/>
              <a:gd name="connisteX1" fmla="*/ 171450 w 438150"/>
              <a:gd name="connsiteY1" fmla="*/ 381000 h 381000"/>
              <a:gd name="connisteX2" fmla="*/ 438150 w 438150"/>
              <a:gd name="connsiteY2" fmla="*/ 0 h 381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438150" h="381000">
                <a:moveTo>
                  <a:pt x="0" y="219075"/>
                </a:moveTo>
                <a:lnTo>
                  <a:pt x="171450" y="381000"/>
                </a:lnTo>
                <a:lnTo>
                  <a:pt x="438150" y="0"/>
                </a:lnTo>
              </a:path>
            </a:pathLst>
          </a:custGeom>
          <a:noFill/>
          <a:ln w="254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7"/>
    </p:custData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" y="3707130"/>
            <a:ext cx="1717040" cy="17526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2703195" y="775970"/>
            <a:ext cx="6736715" cy="822325"/>
          </a:xfrm>
        </p:spPr>
        <p:txBody>
          <a:bodyPr>
            <a:noAutofit/>
          </a:bodyPr>
          <a:p>
            <a:pPr algn="ctr">
              <a:lnSpc>
                <a:spcPct val="150000"/>
              </a:lnSpc>
            </a:pPr>
            <a:r>
              <a:rPr lang="zh-CN" altLang="en-US" sz="2800">
                <a:solidFill>
                  <a:srgbClr val="FFFF00"/>
                </a:solidFill>
              </a:rPr>
              <a:t>②图像处理技术究竟是什么？</a:t>
            </a:r>
            <a:endParaRPr lang="zh-CN" altLang="en-US" sz="2800">
              <a:solidFill>
                <a:srgbClr val="FFFF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9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45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3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OpenCV</a:t>
            </a:r>
            <a:r>
              <a:rPr lang="zh-CN" altLang="en-US" sz="1400">
                <a:solidFill>
                  <a:schemeClr val="bg1"/>
                </a:solidFill>
              </a:rPr>
              <a:t>图像处理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7" name="标题 14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495935" y="1598295"/>
            <a:ext cx="11200765" cy="54864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1800">
                <a:solidFill>
                  <a:srgbClr val="FFFF00"/>
                </a:solidFill>
                <a:sym typeface="+mn-ea"/>
              </a:rPr>
              <a:t>图像处理是利用</a:t>
            </a:r>
            <a:r>
              <a:rPr lang="zh-CN" altLang="en-US" sz="1800">
                <a:solidFill>
                  <a:srgbClr val="FF0000"/>
                </a:solidFill>
                <a:sym typeface="+mn-ea"/>
              </a:rPr>
              <a:t>计算机</a:t>
            </a:r>
            <a:r>
              <a:rPr lang="zh-CN" altLang="en-US" sz="1800">
                <a:solidFill>
                  <a:srgbClr val="FFFF00"/>
                </a:solidFill>
                <a:sym typeface="+mn-ea"/>
              </a:rPr>
              <a:t>对图像进行计算分析的技术，包括</a:t>
            </a:r>
            <a:r>
              <a:rPr lang="zh-CN" altLang="en-US" sz="1800">
                <a:solidFill>
                  <a:srgbClr val="FF0000"/>
                </a:solidFill>
                <a:sym typeface="+mn-ea"/>
              </a:rPr>
              <a:t>数字图像处理</a:t>
            </a:r>
            <a:r>
              <a:rPr lang="zh-CN" altLang="en-US" sz="1800">
                <a:solidFill>
                  <a:srgbClr val="FFFF00"/>
                </a:solidFill>
                <a:sym typeface="+mn-ea"/>
              </a:rPr>
              <a:t>和</a:t>
            </a:r>
            <a:r>
              <a:rPr lang="zh-CN" altLang="en-US" sz="1800">
                <a:solidFill>
                  <a:srgbClr val="FF0000"/>
                </a:solidFill>
                <a:sym typeface="+mn-ea"/>
              </a:rPr>
              <a:t>计算机视觉</a:t>
            </a:r>
            <a:r>
              <a:rPr lang="zh-CN" altLang="en-US" sz="1800">
                <a:solidFill>
                  <a:srgbClr val="FFFF00"/>
                </a:solidFill>
                <a:sym typeface="+mn-ea"/>
              </a:rPr>
              <a:t>两大领域</a:t>
            </a:r>
            <a:endParaRPr lang="zh-CN" altLang="en-US" sz="1800">
              <a:solidFill>
                <a:srgbClr val="FFFF00"/>
              </a:solidFill>
              <a:sym typeface="+mn-ea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0020" y="3535680"/>
            <a:ext cx="1727835" cy="175133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7470" y="2660650"/>
            <a:ext cx="2441575" cy="2475230"/>
          </a:xfrm>
          <a:prstGeom prst="rect">
            <a:avLst/>
          </a:prstGeom>
        </p:spPr>
      </p:pic>
      <p:sp>
        <p:nvSpPr>
          <p:cNvPr id="20" name="标题 1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1303655" y="5622925"/>
            <a:ext cx="1214755" cy="57594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800">
                <a:solidFill>
                  <a:srgbClr val="FFFF00"/>
                </a:solidFill>
              </a:rPr>
              <a:t>滤波</a:t>
            </a:r>
            <a:endParaRPr lang="zh-CN" altLang="en-US" sz="2800">
              <a:solidFill>
                <a:srgbClr val="FFFF00"/>
              </a:solidFill>
            </a:endParaRPr>
          </a:p>
        </p:txBody>
      </p:sp>
      <p:sp>
        <p:nvSpPr>
          <p:cNvPr id="21" name="标题 1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2617470" y="5349875"/>
            <a:ext cx="1214755" cy="57594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800">
                <a:solidFill>
                  <a:srgbClr val="FFFF00"/>
                </a:solidFill>
              </a:rPr>
              <a:t>缩放</a:t>
            </a:r>
            <a:endParaRPr lang="zh-CN" altLang="en-US" sz="2800">
              <a:solidFill>
                <a:srgbClr val="FFFF00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93820" y="2444115"/>
            <a:ext cx="2452370" cy="2482215"/>
          </a:xfrm>
          <a:prstGeom prst="rect">
            <a:avLst/>
          </a:prstGeom>
        </p:spPr>
      </p:pic>
      <p:sp>
        <p:nvSpPr>
          <p:cNvPr id="24" name="标题 1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4611370" y="5178425"/>
            <a:ext cx="1214755" cy="57594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800">
                <a:solidFill>
                  <a:srgbClr val="FFFF00"/>
                </a:solidFill>
              </a:rPr>
              <a:t>分割</a:t>
            </a:r>
            <a:endParaRPr lang="zh-CN" altLang="en-US" sz="2800">
              <a:solidFill>
                <a:srgbClr val="FFFF00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18650" y="2948940"/>
            <a:ext cx="2197100" cy="213169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6710" y="2593975"/>
            <a:ext cx="2452370" cy="2482215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6743700" y="2660015"/>
            <a:ext cx="2362200" cy="129286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10242550" y="3034665"/>
            <a:ext cx="1095375" cy="71247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标题 1"/>
          <p:cNvSpPr>
            <a:spLocks noGrp="1"/>
          </p:cNvSpPr>
          <p:nvPr>
            <p:custDataLst>
              <p:tags r:id="rId12"/>
            </p:custDataLst>
          </p:nvPr>
        </p:nvSpPr>
        <p:spPr>
          <a:xfrm>
            <a:off x="9582785" y="2372995"/>
            <a:ext cx="2132965" cy="57594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800">
                <a:solidFill>
                  <a:srgbClr val="FFFF00"/>
                </a:solidFill>
              </a:rPr>
              <a:t>鸡哥本鸡</a:t>
            </a:r>
            <a:endParaRPr lang="zh-CN" altLang="en-US" sz="2800">
              <a:solidFill>
                <a:srgbClr val="FFFF00"/>
              </a:solidFill>
            </a:endParaRPr>
          </a:p>
        </p:txBody>
      </p:sp>
      <p:cxnSp>
        <p:nvCxnSpPr>
          <p:cNvPr id="30" name="曲线连接符 29"/>
          <p:cNvCxnSpPr>
            <a:stCxn id="27" idx="2"/>
            <a:endCxn id="28" idx="2"/>
          </p:cNvCxnSpPr>
          <p:nvPr/>
        </p:nvCxnSpPr>
        <p:spPr>
          <a:xfrm rot="5400000" flipH="1" flipV="1">
            <a:off x="9254490" y="2416810"/>
            <a:ext cx="205740" cy="2865755"/>
          </a:xfrm>
          <a:prstGeom prst="curvedConnector3">
            <a:avLst>
              <a:gd name="adj1" fmla="val -652623"/>
            </a:avLst>
          </a:prstGeom>
          <a:ln w="38100">
            <a:solidFill>
              <a:srgbClr val="FF0000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标题 1"/>
          <p:cNvSpPr>
            <a:spLocks noGrp="1"/>
          </p:cNvSpPr>
          <p:nvPr>
            <p:custDataLst>
              <p:tags r:id="rId13"/>
            </p:custDataLst>
          </p:nvPr>
        </p:nvSpPr>
        <p:spPr>
          <a:xfrm>
            <a:off x="8742680" y="5287010"/>
            <a:ext cx="2747645" cy="57594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800">
                <a:solidFill>
                  <a:srgbClr val="FF0000"/>
                </a:solidFill>
              </a:rPr>
              <a:t>相似度</a:t>
            </a:r>
            <a:r>
              <a:rPr lang="en-US" altLang="zh-CN" sz="2800">
                <a:solidFill>
                  <a:srgbClr val="FF0000"/>
                </a:solidFill>
              </a:rPr>
              <a:t>=90%</a:t>
            </a:r>
            <a:endParaRPr lang="en-US" altLang="zh-CN" sz="2800">
              <a:solidFill>
                <a:srgbClr val="FF0000"/>
              </a:solidFill>
            </a:endParaRPr>
          </a:p>
        </p:txBody>
      </p:sp>
      <p:sp>
        <p:nvSpPr>
          <p:cNvPr id="32" name="标题 1"/>
          <p:cNvSpPr>
            <a:spLocks noGrp="1"/>
          </p:cNvSpPr>
          <p:nvPr>
            <p:custDataLst>
              <p:tags r:id="rId14"/>
            </p:custDataLst>
          </p:nvPr>
        </p:nvSpPr>
        <p:spPr>
          <a:xfrm>
            <a:off x="6069965" y="5019675"/>
            <a:ext cx="1214755" cy="57594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800">
                <a:solidFill>
                  <a:srgbClr val="FFFF00"/>
                </a:solidFill>
              </a:rPr>
              <a:t>识别</a:t>
            </a:r>
            <a:endParaRPr lang="zh-CN" altLang="en-US" sz="2800">
              <a:solidFill>
                <a:srgbClr val="FFFF00"/>
              </a:solidFill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 flipH="1">
            <a:off x="7279640" y="3696970"/>
            <a:ext cx="9525" cy="222885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标题 1"/>
          <p:cNvSpPr>
            <a:spLocks noGrp="1"/>
          </p:cNvSpPr>
          <p:nvPr>
            <p:custDataLst>
              <p:tags r:id="rId15"/>
            </p:custDataLst>
          </p:nvPr>
        </p:nvSpPr>
        <p:spPr>
          <a:xfrm>
            <a:off x="5727700" y="5882640"/>
            <a:ext cx="3984625" cy="57594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800">
                <a:solidFill>
                  <a:srgbClr val="FFFF00"/>
                </a:solidFill>
              </a:rPr>
              <a:t>识别结果</a:t>
            </a:r>
            <a:r>
              <a:rPr lang="en-US" altLang="zh-CN" sz="2800">
                <a:solidFill>
                  <a:srgbClr val="FFFF00"/>
                </a:solidFill>
              </a:rPr>
              <a:t>=</a:t>
            </a:r>
            <a:r>
              <a:rPr lang="zh-CN" altLang="en-US" sz="2800">
                <a:solidFill>
                  <a:srgbClr val="FFFF00"/>
                </a:solidFill>
              </a:rPr>
              <a:t>鸡你太美</a:t>
            </a:r>
            <a:endParaRPr lang="zh-CN" altLang="en-US" sz="2800">
              <a:solidFill>
                <a:srgbClr val="FFFF00"/>
              </a:solidFill>
            </a:endParaRPr>
          </a:p>
        </p:txBody>
      </p:sp>
    </p:spTree>
    <p:custDataLst>
      <p:tags r:id="rId1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  <p:bldP spid="21" grpId="0"/>
      <p:bldP spid="24" grpId="0"/>
      <p:bldP spid="32" grpId="0"/>
      <p:bldP spid="29" grpId="0"/>
      <p:bldP spid="27" grpId="0" animBg="1"/>
      <p:bldP spid="28" grpId="0" animBg="1"/>
      <p:bldP spid="31" grpId="0"/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703195" y="775970"/>
            <a:ext cx="6736715" cy="822325"/>
          </a:xfrm>
        </p:spPr>
        <p:txBody>
          <a:bodyPr>
            <a:noAutofit/>
          </a:bodyPr>
          <a:p>
            <a:pPr algn="ctr">
              <a:lnSpc>
                <a:spcPct val="150000"/>
              </a:lnSpc>
            </a:pPr>
            <a:r>
              <a:rPr lang="zh-CN" altLang="en-US" sz="2800">
                <a:solidFill>
                  <a:srgbClr val="FFFF00"/>
                </a:solidFill>
              </a:rPr>
              <a:t>②图像处理技术究竟是什么？</a:t>
            </a:r>
            <a:endParaRPr lang="zh-CN" altLang="en-US" sz="2800">
              <a:solidFill>
                <a:srgbClr val="FFFF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45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3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OpenCV</a:t>
            </a:r>
            <a:r>
              <a:rPr lang="zh-CN" altLang="en-US" sz="1400">
                <a:solidFill>
                  <a:schemeClr val="bg1"/>
                </a:solidFill>
              </a:rPr>
              <a:t>图像处理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02280" y="1967865"/>
            <a:ext cx="1054100" cy="18148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滤波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缩放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分割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...</a:t>
            </a:r>
            <a:endParaRPr lang="en-US" altLang="zh-CN" sz="14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17" name="左大括号 16"/>
          <p:cNvSpPr/>
          <p:nvPr/>
        </p:nvSpPr>
        <p:spPr>
          <a:xfrm>
            <a:off x="447675" y="2864485"/>
            <a:ext cx="284480" cy="226949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732155" y="2927350"/>
            <a:ext cx="1890395" cy="57594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800">
                <a:solidFill>
                  <a:srgbClr val="FFFF00"/>
                </a:solidFill>
              </a:rPr>
              <a:t>数字图像处理</a:t>
            </a:r>
            <a:endParaRPr lang="zh-CN" altLang="en-US" sz="180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800">
                <a:solidFill>
                  <a:schemeClr val="accent1"/>
                </a:solidFill>
              </a:rPr>
              <a:t>（初级算法）</a:t>
            </a:r>
            <a:endParaRPr lang="zh-CN" altLang="en-US" sz="1800">
              <a:solidFill>
                <a:schemeClr val="accent1"/>
              </a:solidFill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727075" y="4765675"/>
            <a:ext cx="1890395" cy="57594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800">
                <a:solidFill>
                  <a:srgbClr val="FFFF00"/>
                </a:solidFill>
              </a:rPr>
              <a:t>计算机视觉</a:t>
            </a:r>
            <a:endParaRPr lang="zh-CN" altLang="en-US" sz="180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800">
                <a:solidFill>
                  <a:schemeClr val="accent1"/>
                </a:solidFill>
                <a:sym typeface="+mn-ea"/>
              </a:rPr>
              <a:t>（高级算法）</a:t>
            </a:r>
            <a:endParaRPr lang="zh-CN" altLang="en-US" sz="1800">
              <a:solidFill>
                <a:srgbClr val="FFFF00"/>
              </a:solidFill>
            </a:endParaRPr>
          </a:p>
        </p:txBody>
      </p:sp>
      <p:sp>
        <p:nvSpPr>
          <p:cNvPr id="8" name="左大括号 7"/>
          <p:cNvSpPr/>
          <p:nvPr/>
        </p:nvSpPr>
        <p:spPr>
          <a:xfrm>
            <a:off x="2617470" y="2185035"/>
            <a:ext cx="284480" cy="145161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左大括号 8"/>
          <p:cNvSpPr/>
          <p:nvPr/>
        </p:nvSpPr>
        <p:spPr>
          <a:xfrm>
            <a:off x="2617470" y="4430395"/>
            <a:ext cx="284480" cy="8375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957830" y="4267200"/>
            <a:ext cx="1098550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识别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...</a:t>
            </a:r>
            <a:endParaRPr lang="en-US" altLang="zh-CN" sz="14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957830" y="1967865"/>
            <a:ext cx="1099185" cy="5505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3610" y="2518410"/>
            <a:ext cx="1717040" cy="17526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1445" y="2515870"/>
            <a:ext cx="1727835" cy="1751330"/>
          </a:xfrm>
          <a:prstGeom prst="rect">
            <a:avLst/>
          </a:prstGeom>
        </p:spPr>
      </p:pic>
      <p:sp>
        <p:nvSpPr>
          <p:cNvPr id="37" name="右箭头 36"/>
          <p:cNvSpPr/>
          <p:nvPr/>
        </p:nvSpPr>
        <p:spPr>
          <a:xfrm>
            <a:off x="6555740" y="3401060"/>
            <a:ext cx="2385695" cy="235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标题 1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7037705" y="2864485"/>
            <a:ext cx="1214755" cy="57594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800">
                <a:solidFill>
                  <a:srgbClr val="FFFF00"/>
                </a:solidFill>
              </a:rPr>
              <a:t>滤波</a:t>
            </a:r>
            <a:endParaRPr lang="zh-CN" altLang="en-US" sz="2800">
              <a:solidFill>
                <a:srgbClr val="FFFF00"/>
              </a:solidFill>
            </a:endParaRPr>
          </a:p>
        </p:txBody>
      </p:sp>
      <p:sp>
        <p:nvSpPr>
          <p:cNvPr id="36" name="标题 1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7037705" y="3636645"/>
            <a:ext cx="1214755" cy="57594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800">
                <a:solidFill>
                  <a:srgbClr val="FFFF00"/>
                </a:solidFill>
              </a:rPr>
              <a:t>降噪</a:t>
            </a:r>
            <a:endParaRPr lang="zh-CN" altLang="en-US" sz="2800">
              <a:solidFill>
                <a:srgbClr val="FFFF00"/>
              </a:solidFill>
            </a:endParaRPr>
          </a:p>
        </p:txBody>
      </p:sp>
    </p:spTree>
    <p:custDataLst>
      <p:tags r:id="rId10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/>
      <p:bldP spid="9" grpId="0" animBg="1"/>
      <p:bldP spid="10" grpId="0"/>
      <p:bldP spid="12" grpId="0" bldLvl="0" animBg="1"/>
      <p:bldP spid="35" grpId="0"/>
      <p:bldP spid="37" grpId="0" animBg="1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703195" y="775970"/>
            <a:ext cx="6736715" cy="822325"/>
          </a:xfrm>
        </p:spPr>
        <p:txBody>
          <a:bodyPr>
            <a:noAutofit/>
          </a:bodyPr>
          <a:p>
            <a:pPr algn="ctr">
              <a:lnSpc>
                <a:spcPct val="150000"/>
              </a:lnSpc>
            </a:pPr>
            <a:r>
              <a:rPr lang="zh-CN" altLang="en-US" sz="2800">
                <a:solidFill>
                  <a:srgbClr val="FFFF00"/>
                </a:solidFill>
              </a:rPr>
              <a:t>②图像处理技术究竟是什么？</a:t>
            </a:r>
            <a:endParaRPr lang="zh-CN" altLang="en-US" sz="2800">
              <a:solidFill>
                <a:srgbClr val="FFFF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45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3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OpenCV</a:t>
            </a:r>
            <a:r>
              <a:rPr lang="zh-CN" altLang="en-US" sz="1400">
                <a:solidFill>
                  <a:schemeClr val="bg1"/>
                </a:solidFill>
              </a:rPr>
              <a:t>图像处理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02280" y="1967865"/>
            <a:ext cx="1054100" cy="18148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滤波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缩放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分割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...</a:t>
            </a:r>
            <a:endParaRPr lang="en-US" altLang="zh-CN" sz="14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17" name="左大括号 16"/>
          <p:cNvSpPr/>
          <p:nvPr/>
        </p:nvSpPr>
        <p:spPr>
          <a:xfrm>
            <a:off x="447675" y="2864485"/>
            <a:ext cx="284480" cy="226949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732155" y="2927350"/>
            <a:ext cx="1890395" cy="57594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800">
                <a:solidFill>
                  <a:srgbClr val="FFFF00"/>
                </a:solidFill>
              </a:rPr>
              <a:t>数字图像处理</a:t>
            </a:r>
            <a:endParaRPr lang="zh-CN" altLang="en-US" sz="180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800">
                <a:solidFill>
                  <a:schemeClr val="accent1"/>
                </a:solidFill>
              </a:rPr>
              <a:t>（初级算法）</a:t>
            </a:r>
            <a:endParaRPr lang="zh-CN" altLang="en-US" sz="1800">
              <a:solidFill>
                <a:schemeClr val="accent1"/>
              </a:solidFill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727075" y="4765675"/>
            <a:ext cx="1890395" cy="57594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800">
                <a:solidFill>
                  <a:srgbClr val="FFFF00"/>
                </a:solidFill>
              </a:rPr>
              <a:t>计算机视觉</a:t>
            </a:r>
            <a:endParaRPr lang="zh-CN" altLang="en-US" sz="180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800">
                <a:solidFill>
                  <a:schemeClr val="accent1"/>
                </a:solidFill>
                <a:sym typeface="+mn-ea"/>
              </a:rPr>
              <a:t>（高级算法）</a:t>
            </a:r>
            <a:endParaRPr lang="zh-CN" altLang="en-US" sz="1800">
              <a:solidFill>
                <a:srgbClr val="FFFF00"/>
              </a:solidFill>
            </a:endParaRPr>
          </a:p>
        </p:txBody>
      </p:sp>
      <p:sp>
        <p:nvSpPr>
          <p:cNvPr id="8" name="左大括号 7"/>
          <p:cNvSpPr/>
          <p:nvPr/>
        </p:nvSpPr>
        <p:spPr>
          <a:xfrm>
            <a:off x="2617470" y="2185035"/>
            <a:ext cx="284480" cy="145161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左大括号 8"/>
          <p:cNvSpPr/>
          <p:nvPr/>
        </p:nvSpPr>
        <p:spPr>
          <a:xfrm>
            <a:off x="2617470" y="4430395"/>
            <a:ext cx="284480" cy="8375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957830" y="4267200"/>
            <a:ext cx="1098550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识别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...</a:t>
            </a:r>
            <a:endParaRPr lang="en-US" altLang="zh-CN" sz="14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901950" y="2444115"/>
            <a:ext cx="1099185" cy="5505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右箭头 36"/>
          <p:cNvSpPr/>
          <p:nvPr/>
        </p:nvSpPr>
        <p:spPr>
          <a:xfrm>
            <a:off x="6340475" y="3440430"/>
            <a:ext cx="2385695" cy="235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标题 1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6925310" y="2864485"/>
            <a:ext cx="1214755" cy="57594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800">
                <a:solidFill>
                  <a:srgbClr val="FFFF00"/>
                </a:solidFill>
              </a:rPr>
              <a:t>缩放</a:t>
            </a:r>
            <a:endParaRPr lang="zh-CN" altLang="en-US" sz="2800">
              <a:solidFill>
                <a:srgbClr val="FFFF00"/>
              </a:solidFill>
            </a:endParaRPr>
          </a:p>
        </p:txBody>
      </p:sp>
      <p:sp>
        <p:nvSpPr>
          <p:cNvPr id="36" name="标题 1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6446520" y="3676015"/>
            <a:ext cx="2172970" cy="57594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800">
                <a:solidFill>
                  <a:srgbClr val="FFFF00"/>
                </a:solidFill>
              </a:rPr>
              <a:t>调整尺寸</a:t>
            </a:r>
            <a:endParaRPr lang="zh-CN" altLang="en-US" sz="2800">
              <a:solidFill>
                <a:srgbClr val="FFFF00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6740" y="2642870"/>
            <a:ext cx="1727835" cy="175133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2370" y="2185670"/>
            <a:ext cx="2447290" cy="248158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5" grpId="0"/>
      <p:bldP spid="37" grpId="0" animBg="1"/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703195" y="775970"/>
            <a:ext cx="6736715" cy="822325"/>
          </a:xfrm>
        </p:spPr>
        <p:txBody>
          <a:bodyPr>
            <a:noAutofit/>
          </a:bodyPr>
          <a:p>
            <a:pPr algn="ctr">
              <a:lnSpc>
                <a:spcPct val="150000"/>
              </a:lnSpc>
            </a:pPr>
            <a:r>
              <a:rPr lang="zh-CN" altLang="en-US" sz="2800">
                <a:solidFill>
                  <a:srgbClr val="FFFF00"/>
                </a:solidFill>
              </a:rPr>
              <a:t>②图像处理技术究竟是什么？</a:t>
            </a:r>
            <a:endParaRPr lang="zh-CN" altLang="en-US" sz="2800">
              <a:solidFill>
                <a:srgbClr val="FFFF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12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45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3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OpenCV</a:t>
            </a:r>
            <a:r>
              <a:rPr lang="zh-CN" altLang="en-US" sz="1400">
                <a:solidFill>
                  <a:schemeClr val="bg1"/>
                </a:solidFill>
              </a:rPr>
              <a:t>图像处理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02280" y="1967865"/>
            <a:ext cx="1054100" cy="18148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滤波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缩放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分割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...</a:t>
            </a:r>
            <a:endParaRPr lang="en-US" altLang="zh-CN" sz="14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17" name="左大括号 16"/>
          <p:cNvSpPr/>
          <p:nvPr/>
        </p:nvSpPr>
        <p:spPr>
          <a:xfrm>
            <a:off x="447675" y="2864485"/>
            <a:ext cx="284480" cy="226949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732155" y="2927350"/>
            <a:ext cx="1890395" cy="57594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800">
                <a:solidFill>
                  <a:srgbClr val="FFFF00"/>
                </a:solidFill>
              </a:rPr>
              <a:t>数字图像处理</a:t>
            </a:r>
            <a:endParaRPr lang="zh-CN" altLang="en-US" sz="180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800">
                <a:solidFill>
                  <a:schemeClr val="accent1"/>
                </a:solidFill>
              </a:rPr>
              <a:t>（初级算法）</a:t>
            </a:r>
            <a:endParaRPr lang="zh-CN" altLang="en-US" sz="1800">
              <a:solidFill>
                <a:schemeClr val="accent1"/>
              </a:solidFill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727075" y="4765675"/>
            <a:ext cx="1890395" cy="57594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800">
                <a:solidFill>
                  <a:srgbClr val="FFFF00"/>
                </a:solidFill>
              </a:rPr>
              <a:t>计算机视觉</a:t>
            </a:r>
            <a:endParaRPr lang="zh-CN" altLang="en-US" sz="180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800">
                <a:solidFill>
                  <a:schemeClr val="accent1"/>
                </a:solidFill>
                <a:sym typeface="+mn-ea"/>
              </a:rPr>
              <a:t>（高级算法）</a:t>
            </a:r>
            <a:endParaRPr lang="zh-CN" altLang="en-US" sz="1800">
              <a:solidFill>
                <a:srgbClr val="FFFF00"/>
              </a:solidFill>
            </a:endParaRPr>
          </a:p>
        </p:txBody>
      </p:sp>
      <p:sp>
        <p:nvSpPr>
          <p:cNvPr id="8" name="左大括号 7"/>
          <p:cNvSpPr/>
          <p:nvPr/>
        </p:nvSpPr>
        <p:spPr>
          <a:xfrm>
            <a:off x="2617470" y="2185035"/>
            <a:ext cx="284480" cy="145161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左大括号 8"/>
          <p:cNvSpPr/>
          <p:nvPr/>
        </p:nvSpPr>
        <p:spPr>
          <a:xfrm>
            <a:off x="2617470" y="4430395"/>
            <a:ext cx="284480" cy="8375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957830" y="4267200"/>
            <a:ext cx="1098550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识别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...</a:t>
            </a:r>
            <a:endParaRPr lang="en-US" altLang="zh-CN" sz="14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901950" y="2905760"/>
            <a:ext cx="1099185" cy="5505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右箭头 36"/>
          <p:cNvSpPr/>
          <p:nvPr/>
        </p:nvSpPr>
        <p:spPr>
          <a:xfrm>
            <a:off x="7054215" y="3456305"/>
            <a:ext cx="1433195" cy="235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标题 1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7058660" y="2864485"/>
            <a:ext cx="1214755" cy="57594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800">
                <a:solidFill>
                  <a:srgbClr val="FFFF00"/>
                </a:solidFill>
              </a:rPr>
              <a:t>分割</a:t>
            </a:r>
            <a:endParaRPr lang="zh-CN" altLang="en-US" sz="2800">
              <a:solidFill>
                <a:srgbClr val="FFFF00"/>
              </a:solidFill>
            </a:endParaRPr>
          </a:p>
        </p:txBody>
      </p:sp>
      <p:sp>
        <p:nvSpPr>
          <p:cNvPr id="36" name="标题 1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6608445" y="3676015"/>
            <a:ext cx="2172970" cy="57594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800">
                <a:solidFill>
                  <a:srgbClr val="FFFF00"/>
                </a:solidFill>
              </a:rPr>
              <a:t>去背景</a:t>
            </a:r>
            <a:endParaRPr lang="zh-CN" altLang="en-US" sz="2800">
              <a:solidFill>
                <a:srgbClr val="FFFF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3260" y="2333625"/>
            <a:ext cx="2447290" cy="248158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7740" y="2332990"/>
            <a:ext cx="2452370" cy="248221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5" grpId="0"/>
      <p:bldP spid="37" grpId="0" animBg="1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703195" y="775970"/>
            <a:ext cx="6736715" cy="822325"/>
          </a:xfrm>
        </p:spPr>
        <p:txBody>
          <a:bodyPr>
            <a:noAutofit/>
          </a:bodyPr>
          <a:p>
            <a:pPr algn="ctr">
              <a:lnSpc>
                <a:spcPct val="150000"/>
              </a:lnSpc>
            </a:pPr>
            <a:r>
              <a:rPr lang="zh-CN" altLang="en-US" sz="2800">
                <a:solidFill>
                  <a:srgbClr val="FFFF00"/>
                </a:solidFill>
              </a:rPr>
              <a:t>②图像处理技术究竟是什么？</a:t>
            </a:r>
            <a:endParaRPr lang="zh-CN" altLang="en-US" sz="2800">
              <a:solidFill>
                <a:srgbClr val="FFFF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45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3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OpenCV</a:t>
            </a:r>
            <a:r>
              <a:rPr lang="zh-CN" altLang="en-US" sz="1400">
                <a:solidFill>
                  <a:schemeClr val="bg1"/>
                </a:solidFill>
              </a:rPr>
              <a:t>图像处理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02280" y="1967865"/>
            <a:ext cx="1054100" cy="18148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滤波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缩放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分割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...</a:t>
            </a:r>
            <a:endParaRPr lang="en-US" altLang="zh-CN" sz="14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17" name="左大括号 16"/>
          <p:cNvSpPr/>
          <p:nvPr/>
        </p:nvSpPr>
        <p:spPr>
          <a:xfrm>
            <a:off x="447675" y="2864485"/>
            <a:ext cx="284480" cy="226949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732155" y="2927350"/>
            <a:ext cx="1890395" cy="57594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800">
                <a:solidFill>
                  <a:srgbClr val="FFFF00"/>
                </a:solidFill>
              </a:rPr>
              <a:t>数字图像处理</a:t>
            </a:r>
            <a:endParaRPr lang="zh-CN" altLang="en-US" sz="180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800">
                <a:solidFill>
                  <a:schemeClr val="accent1"/>
                </a:solidFill>
              </a:rPr>
              <a:t>（初级算法）</a:t>
            </a:r>
            <a:endParaRPr lang="zh-CN" altLang="en-US" sz="1800">
              <a:solidFill>
                <a:schemeClr val="accent1"/>
              </a:solidFill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727075" y="4765675"/>
            <a:ext cx="1890395" cy="57594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800">
                <a:solidFill>
                  <a:srgbClr val="FFFF00"/>
                </a:solidFill>
              </a:rPr>
              <a:t>计算机视觉</a:t>
            </a:r>
            <a:endParaRPr lang="zh-CN" altLang="en-US" sz="180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800">
                <a:solidFill>
                  <a:schemeClr val="accent1"/>
                </a:solidFill>
                <a:sym typeface="+mn-ea"/>
              </a:rPr>
              <a:t>（高级算法）</a:t>
            </a:r>
            <a:endParaRPr lang="zh-CN" altLang="en-US" sz="1800">
              <a:solidFill>
                <a:srgbClr val="FFFF00"/>
              </a:solidFill>
            </a:endParaRPr>
          </a:p>
        </p:txBody>
      </p:sp>
      <p:sp>
        <p:nvSpPr>
          <p:cNvPr id="8" name="左大括号 7"/>
          <p:cNvSpPr/>
          <p:nvPr/>
        </p:nvSpPr>
        <p:spPr>
          <a:xfrm>
            <a:off x="2617470" y="2185035"/>
            <a:ext cx="284480" cy="145161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左大括号 8"/>
          <p:cNvSpPr/>
          <p:nvPr/>
        </p:nvSpPr>
        <p:spPr>
          <a:xfrm>
            <a:off x="2617470" y="4430395"/>
            <a:ext cx="284480" cy="8375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957830" y="4267200"/>
            <a:ext cx="1098550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识别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...</a:t>
            </a:r>
            <a:endParaRPr lang="en-US" altLang="zh-CN" sz="14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901950" y="4324985"/>
            <a:ext cx="1099185" cy="5505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4700" y="2634615"/>
            <a:ext cx="2197100" cy="213169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2760" y="2279650"/>
            <a:ext cx="2452370" cy="2482215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5619750" y="2345690"/>
            <a:ext cx="2362200" cy="129286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9118600" y="2720340"/>
            <a:ext cx="1095375" cy="71247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标题 1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8458835" y="2058670"/>
            <a:ext cx="2132965" cy="57594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800">
                <a:solidFill>
                  <a:srgbClr val="FFFF00"/>
                </a:solidFill>
              </a:rPr>
              <a:t>鸡哥本鸡</a:t>
            </a:r>
            <a:endParaRPr lang="zh-CN" altLang="en-US" sz="2800">
              <a:solidFill>
                <a:srgbClr val="FFFF00"/>
              </a:solidFill>
            </a:endParaRPr>
          </a:p>
        </p:txBody>
      </p:sp>
      <p:cxnSp>
        <p:nvCxnSpPr>
          <p:cNvPr id="30" name="曲线连接符 29"/>
          <p:cNvCxnSpPr>
            <a:stCxn id="27" idx="2"/>
            <a:endCxn id="28" idx="2"/>
          </p:cNvCxnSpPr>
          <p:nvPr/>
        </p:nvCxnSpPr>
        <p:spPr>
          <a:xfrm rot="5400000" flipH="1" flipV="1">
            <a:off x="8130540" y="2102485"/>
            <a:ext cx="205740" cy="2865755"/>
          </a:xfrm>
          <a:prstGeom prst="curvedConnector3">
            <a:avLst>
              <a:gd name="adj1" fmla="val -652623"/>
            </a:avLst>
          </a:prstGeom>
          <a:ln w="38100">
            <a:solidFill>
              <a:srgbClr val="FF0000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标题 1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7618730" y="4972685"/>
            <a:ext cx="2747645" cy="57594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800">
                <a:solidFill>
                  <a:srgbClr val="FF0000"/>
                </a:solidFill>
              </a:rPr>
              <a:t>相似度</a:t>
            </a:r>
            <a:r>
              <a:rPr lang="en-US" altLang="zh-CN" sz="2800">
                <a:solidFill>
                  <a:srgbClr val="FF0000"/>
                </a:solidFill>
              </a:rPr>
              <a:t>=90%</a:t>
            </a:r>
            <a:endParaRPr lang="en-US" altLang="zh-CN" sz="2800">
              <a:solidFill>
                <a:srgbClr val="FF0000"/>
              </a:solidFill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 flipH="1">
            <a:off x="6155690" y="3382645"/>
            <a:ext cx="9525" cy="222885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标题 1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4603750" y="5568315"/>
            <a:ext cx="3984625" cy="57594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800">
                <a:solidFill>
                  <a:srgbClr val="FFFF00"/>
                </a:solidFill>
              </a:rPr>
              <a:t>识别结果</a:t>
            </a:r>
            <a:r>
              <a:rPr lang="en-US" altLang="zh-CN" sz="2800">
                <a:solidFill>
                  <a:srgbClr val="FFFF00"/>
                </a:solidFill>
              </a:rPr>
              <a:t>=</a:t>
            </a:r>
            <a:r>
              <a:rPr lang="zh-CN" altLang="en-US" sz="2800">
                <a:solidFill>
                  <a:srgbClr val="FFFF00"/>
                </a:solidFill>
              </a:rPr>
              <a:t>鸡你太美</a:t>
            </a:r>
            <a:endParaRPr lang="zh-CN" altLang="en-US" sz="2800">
              <a:solidFill>
                <a:srgbClr val="FFFF00"/>
              </a:solidFill>
            </a:endParaRPr>
          </a:p>
        </p:txBody>
      </p:sp>
    </p:spTree>
    <p:custDataLst>
      <p:tags r:id="rId1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29" grpId="0"/>
      <p:bldP spid="27" grpId="0" bldLvl="0" animBg="1"/>
      <p:bldP spid="28" grpId="0" bldLvl="0" animBg="1"/>
      <p:bldP spid="31" grpId="0"/>
      <p:bldP spid="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703195" y="775970"/>
            <a:ext cx="7422515" cy="822325"/>
          </a:xfrm>
        </p:spPr>
        <p:txBody>
          <a:bodyPr>
            <a:noAutofit/>
          </a:bodyPr>
          <a:p>
            <a:pPr algn="ctr">
              <a:lnSpc>
                <a:spcPct val="150000"/>
              </a:lnSpc>
            </a:pPr>
            <a:r>
              <a:rPr lang="zh-CN" altLang="en-US" sz="2800">
                <a:solidFill>
                  <a:srgbClr val="FFFF00"/>
                </a:solidFill>
              </a:rPr>
              <a:t>③图像处理技术与</a:t>
            </a:r>
            <a:r>
              <a:rPr lang="en-US" altLang="zh-CN" sz="2800">
                <a:solidFill>
                  <a:srgbClr val="FFFF00"/>
                </a:solidFill>
              </a:rPr>
              <a:t>OpenCV</a:t>
            </a:r>
            <a:r>
              <a:rPr lang="zh-CN" altLang="en-US" sz="2800">
                <a:solidFill>
                  <a:srgbClr val="FFFF00"/>
                </a:solidFill>
              </a:rPr>
              <a:t>是什么关系？</a:t>
            </a:r>
            <a:endParaRPr lang="zh-CN" altLang="en-US" sz="2800">
              <a:solidFill>
                <a:srgbClr val="FFFF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14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45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3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OpenCV</a:t>
            </a:r>
            <a:r>
              <a:rPr lang="zh-CN" altLang="en-US" sz="1400">
                <a:solidFill>
                  <a:schemeClr val="bg1"/>
                </a:solidFill>
              </a:rPr>
              <a:t>图像处理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4" name="标题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746125" y="2044065"/>
            <a:ext cx="2299970" cy="49085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800">
                <a:solidFill>
                  <a:srgbClr val="FFFF00"/>
                </a:solidFill>
              </a:rPr>
              <a:t>常见图像处理库</a:t>
            </a:r>
            <a:endParaRPr lang="zh-CN" altLang="en-US" sz="1800">
              <a:solidFill>
                <a:srgbClr val="FFFF00"/>
              </a:solidFill>
            </a:endParaRPr>
          </a:p>
        </p:txBody>
      </p:sp>
      <p:sp>
        <p:nvSpPr>
          <p:cNvPr id="16" name="标题 1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4464050" y="2044065"/>
            <a:ext cx="2299970" cy="49085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>
                <a:solidFill>
                  <a:srgbClr val="FFFF00"/>
                </a:solidFill>
              </a:rPr>
              <a:t>AI</a:t>
            </a:r>
            <a:r>
              <a:rPr lang="zh-CN" altLang="en-US" sz="1800">
                <a:solidFill>
                  <a:srgbClr val="FFFF00"/>
                </a:solidFill>
              </a:rPr>
              <a:t>图像处理平台</a:t>
            </a:r>
            <a:endParaRPr lang="zh-CN" altLang="en-US" sz="1800">
              <a:solidFill>
                <a:srgbClr val="FFFF00"/>
              </a:solidFill>
            </a:endParaRPr>
          </a:p>
        </p:txBody>
      </p:sp>
      <p:sp>
        <p:nvSpPr>
          <p:cNvPr id="18" name="标题 1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8578850" y="2044065"/>
            <a:ext cx="2546985" cy="49085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800">
                <a:solidFill>
                  <a:srgbClr val="FFFF00"/>
                </a:solidFill>
              </a:rPr>
              <a:t>图像处理办公软件</a:t>
            </a:r>
            <a:endParaRPr lang="zh-CN" altLang="en-US" sz="1800">
              <a:solidFill>
                <a:srgbClr val="FFFF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40130" y="2634615"/>
            <a:ext cx="2310130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b="0">
                <a:solidFill>
                  <a:schemeClr val="bg1"/>
                </a:solidFill>
                <a:latin typeface="+mn-ea"/>
              </a:rPr>
              <a:t>OpenCV</a:t>
            </a:r>
            <a:endParaRPr lang="zh-CN" altLang="en-US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b="0">
                <a:solidFill>
                  <a:schemeClr val="bg1"/>
                </a:solidFill>
                <a:latin typeface="+mn-ea"/>
              </a:rPr>
              <a:t>Halcon</a:t>
            </a:r>
            <a:endParaRPr lang="zh-CN" altLang="en-US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b="0">
                <a:solidFill>
                  <a:schemeClr val="bg1"/>
                </a:solidFill>
                <a:latin typeface="+mn-ea"/>
              </a:rPr>
              <a:t>Matlab</a:t>
            </a:r>
            <a:endParaRPr lang="en-US" altLang="zh-CN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b="0">
                <a:solidFill>
                  <a:schemeClr val="bg1"/>
                </a:solidFill>
                <a:latin typeface="+mn-ea"/>
              </a:rPr>
              <a:t>PIL</a:t>
            </a:r>
            <a:endParaRPr lang="en-US" altLang="zh-CN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b="0">
                <a:solidFill>
                  <a:schemeClr val="bg1"/>
                </a:solidFill>
                <a:latin typeface="+mn-ea"/>
              </a:rPr>
              <a:t>skimage</a:t>
            </a:r>
            <a:endParaRPr lang="zh-CN" altLang="en-US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b="0">
                <a:solidFill>
                  <a:schemeClr val="bg1"/>
                </a:solidFill>
                <a:latin typeface="+mn-ea"/>
              </a:rPr>
              <a:t>...</a:t>
            </a:r>
            <a:endParaRPr lang="en-US" altLang="zh-CN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796790" y="2634615"/>
            <a:ext cx="1967230" cy="23069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b="0">
                <a:solidFill>
                  <a:schemeClr val="bg1"/>
                </a:solidFill>
                <a:latin typeface="+mn-ea"/>
              </a:rPr>
              <a:t>TensorFlow</a:t>
            </a:r>
            <a:endParaRPr lang="en-US" altLang="zh-CN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b="0">
                <a:solidFill>
                  <a:schemeClr val="bg1"/>
                </a:solidFill>
                <a:latin typeface="+mn-ea"/>
              </a:rPr>
              <a:t>PyTorch</a:t>
            </a:r>
            <a:endParaRPr lang="en-US" altLang="zh-CN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b="0">
                <a:solidFill>
                  <a:schemeClr val="bg1"/>
                </a:solidFill>
                <a:latin typeface="+mn-ea"/>
              </a:rPr>
              <a:t>Caffe</a:t>
            </a:r>
            <a:endParaRPr lang="en-US" altLang="zh-CN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b="0">
                <a:solidFill>
                  <a:schemeClr val="bg1"/>
                </a:solidFill>
                <a:latin typeface="+mn-ea"/>
              </a:rPr>
              <a:t>...</a:t>
            </a:r>
            <a:endParaRPr lang="en-US" altLang="zh-CN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868410" y="2634615"/>
            <a:ext cx="1967230" cy="23069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b="0">
                <a:solidFill>
                  <a:schemeClr val="bg1"/>
                </a:solidFill>
                <a:latin typeface="+mn-ea"/>
              </a:rPr>
              <a:t>PhotoShop</a:t>
            </a:r>
            <a:endParaRPr lang="en-US" altLang="zh-CN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b="0">
                <a:solidFill>
                  <a:schemeClr val="bg1"/>
                </a:solidFill>
                <a:latin typeface="+mn-ea"/>
              </a:rPr>
              <a:t>美图秀秀</a:t>
            </a:r>
            <a:endParaRPr lang="en-US" altLang="zh-CN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b="0">
                <a:solidFill>
                  <a:schemeClr val="bg1"/>
                </a:solidFill>
                <a:latin typeface="+mn-ea"/>
              </a:rPr>
              <a:t>iSee</a:t>
            </a:r>
            <a:endParaRPr lang="en-US" altLang="zh-CN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b="0">
                <a:solidFill>
                  <a:schemeClr val="bg1"/>
                </a:solidFill>
                <a:latin typeface="+mn-ea"/>
              </a:rPr>
              <a:t>...</a:t>
            </a:r>
            <a:endParaRPr lang="en-US" altLang="zh-CN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左箭头 21"/>
          <p:cNvSpPr/>
          <p:nvPr/>
        </p:nvSpPr>
        <p:spPr>
          <a:xfrm>
            <a:off x="2692400" y="3819525"/>
            <a:ext cx="1771650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左箭头 22"/>
          <p:cNvSpPr/>
          <p:nvPr/>
        </p:nvSpPr>
        <p:spPr>
          <a:xfrm>
            <a:off x="6555740" y="3819525"/>
            <a:ext cx="1771650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左箭头 23"/>
          <p:cNvSpPr/>
          <p:nvPr/>
        </p:nvSpPr>
        <p:spPr>
          <a:xfrm>
            <a:off x="2800350" y="5232400"/>
            <a:ext cx="5527040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7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  <p:bldP spid="19" grpId="0"/>
      <p:bldP spid="20" grpId="0"/>
      <p:bldP spid="21" grpId="0"/>
      <p:bldP spid="22" grpId="0" animBg="1"/>
      <p:bldP spid="23" grpId="0" animBg="1"/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703195" y="775970"/>
            <a:ext cx="7422515" cy="822325"/>
          </a:xfrm>
        </p:spPr>
        <p:txBody>
          <a:bodyPr>
            <a:noAutofit/>
          </a:bodyPr>
          <a:p>
            <a:pPr algn="ctr">
              <a:lnSpc>
                <a:spcPct val="150000"/>
              </a:lnSpc>
            </a:pPr>
            <a:r>
              <a:rPr lang="zh-CN" altLang="en-US" sz="2800">
                <a:solidFill>
                  <a:srgbClr val="FFFF00"/>
                </a:solidFill>
              </a:rPr>
              <a:t>③图像处理技术与</a:t>
            </a:r>
            <a:r>
              <a:rPr lang="en-US" altLang="zh-CN" sz="2800">
                <a:solidFill>
                  <a:srgbClr val="FFFF00"/>
                </a:solidFill>
              </a:rPr>
              <a:t>OpenCV</a:t>
            </a:r>
            <a:r>
              <a:rPr lang="zh-CN" altLang="en-US" sz="2800">
                <a:solidFill>
                  <a:srgbClr val="FFFF00"/>
                </a:solidFill>
              </a:rPr>
              <a:t>是什么关系？</a:t>
            </a:r>
            <a:endParaRPr lang="zh-CN" altLang="en-US" sz="2800">
              <a:solidFill>
                <a:srgbClr val="FFFF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15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45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3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OpenCV</a:t>
            </a:r>
            <a:r>
              <a:rPr lang="zh-CN" altLang="en-US" sz="1400">
                <a:solidFill>
                  <a:schemeClr val="bg1"/>
                </a:solidFill>
              </a:rPr>
              <a:t>图像处理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4800" y="4772025"/>
            <a:ext cx="1610360" cy="505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核心功能模块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010410" y="4772025"/>
            <a:ext cx="1610360" cy="505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图像处理模块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716020" y="4772025"/>
            <a:ext cx="1610360" cy="505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标定模块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421630" y="4772025"/>
            <a:ext cx="1610360" cy="505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最近邻搜索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04800" y="5556250"/>
            <a:ext cx="1610360" cy="505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GPU</a:t>
            </a:r>
            <a:r>
              <a:rPr lang="zh-CN" altLang="en-US"/>
              <a:t>加速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010410" y="5556250"/>
            <a:ext cx="1610360" cy="505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GUI</a:t>
            </a:r>
            <a:r>
              <a:rPr lang="zh-CN" altLang="en-US"/>
              <a:t>交互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716020" y="5556250"/>
            <a:ext cx="1610360" cy="505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机器学习模块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421630" y="5556250"/>
            <a:ext cx="1610360" cy="505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目标检测模块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244080" y="4772025"/>
            <a:ext cx="1610360" cy="505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视频组件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7244080" y="5556250"/>
            <a:ext cx="1610360" cy="505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...</a:t>
            </a:r>
            <a:endParaRPr lang="en-US" altLang="zh-CN"/>
          </a:p>
        </p:txBody>
      </p:sp>
      <p:sp>
        <p:nvSpPr>
          <p:cNvPr id="29" name="标题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8968740" y="4962525"/>
            <a:ext cx="2927985" cy="99631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>
                <a:solidFill>
                  <a:schemeClr val="accent1"/>
                </a:solidFill>
              </a:rPr>
              <a:t>OpenCV</a:t>
            </a:r>
            <a:r>
              <a:rPr lang="zh-CN" altLang="en-US" sz="2800">
                <a:solidFill>
                  <a:schemeClr val="accent1"/>
                </a:solidFill>
              </a:rPr>
              <a:t>库</a:t>
            </a:r>
            <a:endParaRPr lang="zh-CN" altLang="en-US" sz="280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solidFill>
                  <a:schemeClr val="accent1"/>
                </a:solidFill>
                <a:sym typeface="+mn-ea"/>
              </a:rPr>
              <a:t>(C++</a:t>
            </a:r>
            <a:r>
              <a:rPr lang="zh-CN" altLang="en-US" sz="2800">
                <a:solidFill>
                  <a:schemeClr val="accent1"/>
                </a:solidFill>
                <a:sym typeface="+mn-ea"/>
              </a:rPr>
              <a:t>语言编写</a:t>
            </a:r>
            <a:r>
              <a:rPr lang="en-US" altLang="zh-CN" sz="2800">
                <a:solidFill>
                  <a:schemeClr val="accent1"/>
                </a:solidFill>
                <a:sym typeface="+mn-ea"/>
              </a:rPr>
              <a:t>)</a:t>
            </a:r>
            <a:endParaRPr lang="en-US" altLang="zh-CN" sz="280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04800" y="3775075"/>
            <a:ext cx="1830705" cy="50546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C++</a:t>
            </a:r>
            <a:r>
              <a:rPr lang="zh-CN" altLang="en-US"/>
              <a:t>调用接口</a:t>
            </a:r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2222500" y="3775075"/>
            <a:ext cx="1830705" cy="50546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Python</a:t>
            </a:r>
            <a:r>
              <a:rPr lang="zh-CN" altLang="en-US"/>
              <a:t>调用接口</a:t>
            </a:r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4140200" y="3775075"/>
            <a:ext cx="1687830" cy="50546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Java</a:t>
            </a:r>
            <a:r>
              <a:rPr lang="zh-CN" altLang="en-US"/>
              <a:t>调用接口</a:t>
            </a:r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5915025" y="3775075"/>
            <a:ext cx="1820545" cy="50546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Matlab</a:t>
            </a:r>
            <a:r>
              <a:rPr lang="zh-CN" altLang="en-US"/>
              <a:t>调用接口</a:t>
            </a:r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7832725" y="3769995"/>
            <a:ext cx="1021080" cy="50546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...</a:t>
            </a:r>
            <a:endParaRPr lang="en-US" altLang="zh-CN"/>
          </a:p>
        </p:txBody>
      </p:sp>
      <p:sp>
        <p:nvSpPr>
          <p:cNvPr id="33" name="标题 1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8999220" y="3617595"/>
            <a:ext cx="2927985" cy="66294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>
                <a:solidFill>
                  <a:srgbClr val="92D050"/>
                </a:solidFill>
                <a:sym typeface="+mn-ea"/>
              </a:rPr>
              <a:t>调用接口</a:t>
            </a:r>
            <a:endParaRPr lang="zh-CN" altLang="en-US" sz="2800">
              <a:solidFill>
                <a:srgbClr val="92D050"/>
              </a:solidFill>
              <a:sym typeface="+mn-ea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181100" y="2435225"/>
            <a:ext cx="1251585" cy="50546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Windows</a:t>
            </a:r>
            <a:endParaRPr lang="en-US"/>
          </a:p>
        </p:txBody>
      </p:sp>
      <p:sp>
        <p:nvSpPr>
          <p:cNvPr id="35" name="矩形 34"/>
          <p:cNvSpPr/>
          <p:nvPr/>
        </p:nvSpPr>
        <p:spPr>
          <a:xfrm>
            <a:off x="2569210" y="2435225"/>
            <a:ext cx="983615" cy="50546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Linux</a:t>
            </a:r>
            <a:endParaRPr lang="en-US"/>
          </a:p>
        </p:txBody>
      </p:sp>
      <p:sp>
        <p:nvSpPr>
          <p:cNvPr id="36" name="矩形 35"/>
          <p:cNvSpPr/>
          <p:nvPr/>
        </p:nvSpPr>
        <p:spPr>
          <a:xfrm>
            <a:off x="3649345" y="2435225"/>
            <a:ext cx="1078865" cy="50546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Mac</a:t>
            </a:r>
            <a:endParaRPr lang="en-US"/>
          </a:p>
        </p:txBody>
      </p:sp>
      <p:sp>
        <p:nvSpPr>
          <p:cNvPr id="37" name="矩形 36"/>
          <p:cNvSpPr/>
          <p:nvPr/>
        </p:nvSpPr>
        <p:spPr>
          <a:xfrm>
            <a:off x="4832985" y="2435225"/>
            <a:ext cx="1078865" cy="50546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Android</a:t>
            </a:r>
            <a:endParaRPr lang="en-US"/>
          </a:p>
        </p:txBody>
      </p:sp>
      <p:sp>
        <p:nvSpPr>
          <p:cNvPr id="38" name="矩形 37"/>
          <p:cNvSpPr/>
          <p:nvPr/>
        </p:nvSpPr>
        <p:spPr>
          <a:xfrm>
            <a:off x="6016625" y="2435225"/>
            <a:ext cx="748665" cy="50546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iOS</a:t>
            </a:r>
            <a:endParaRPr lang="en-US"/>
          </a:p>
        </p:txBody>
      </p:sp>
      <p:sp>
        <p:nvSpPr>
          <p:cNvPr id="39" name="矩形 38"/>
          <p:cNvSpPr/>
          <p:nvPr/>
        </p:nvSpPr>
        <p:spPr>
          <a:xfrm>
            <a:off x="6870065" y="2435225"/>
            <a:ext cx="793750" cy="50546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...</a:t>
            </a:r>
            <a:endParaRPr lang="en-US" altLang="zh-CN"/>
          </a:p>
        </p:txBody>
      </p:sp>
      <p:sp>
        <p:nvSpPr>
          <p:cNvPr id="40" name="标题 1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8999220" y="2353310"/>
            <a:ext cx="2927985" cy="66294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>
                <a:solidFill>
                  <a:srgbClr val="C00000"/>
                </a:solidFill>
                <a:sym typeface="+mn-ea"/>
              </a:rPr>
              <a:t>跨平台</a:t>
            </a:r>
            <a:endParaRPr lang="zh-CN" altLang="en-US" sz="2800">
              <a:solidFill>
                <a:srgbClr val="C00000"/>
              </a:solidFill>
              <a:sym typeface="+mn-ea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152400" y="4657725"/>
            <a:ext cx="8877300" cy="1533525"/>
          </a:xfrm>
          <a:prstGeom prst="roundRect">
            <a:avLst/>
          </a:prstGeom>
          <a:noFill/>
          <a:ln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213995" y="2272665"/>
            <a:ext cx="8815070" cy="895350"/>
          </a:xfrm>
          <a:prstGeom prst="roundRect">
            <a:avLst/>
          </a:prstGeom>
          <a:noFill/>
          <a:ln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152400" y="3542030"/>
            <a:ext cx="8877300" cy="895350"/>
          </a:xfrm>
          <a:prstGeom prst="roundRect">
            <a:avLst/>
          </a:prstGeom>
          <a:noFill/>
          <a:ln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7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" grpId="0" animBg="1"/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7" grpId="0" animBg="1"/>
      <p:bldP spid="25" grpId="0" animBg="1"/>
      <p:bldP spid="41" grpId="0" animBg="1"/>
      <p:bldP spid="33" grpId="0"/>
      <p:bldP spid="26" grpId="0" animBg="1"/>
      <p:bldP spid="28" grpId="0" animBg="1"/>
      <p:bldP spid="30" grpId="0" animBg="1"/>
      <p:bldP spid="31" grpId="0" animBg="1"/>
      <p:bldP spid="32" grpId="0" animBg="1"/>
      <p:bldP spid="43" grpId="0" animBg="1"/>
      <p:bldP spid="40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313055" y="1331595"/>
            <a:ext cx="2890520" cy="575945"/>
          </a:xfrm>
        </p:spPr>
        <p:txBody>
          <a:bodyPr>
            <a:noAutofit/>
          </a:bodyPr>
          <a:p>
            <a:r>
              <a:rPr lang="zh-CN" altLang="en-US" sz="2800">
                <a:solidFill>
                  <a:srgbClr val="9CC2F0"/>
                </a:solidFill>
              </a:rPr>
              <a:t>内容概要</a:t>
            </a:r>
            <a:endParaRPr lang="zh-CN" altLang="en-US" sz="2800">
              <a:solidFill>
                <a:srgbClr val="9CC2F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46300" y="2000885"/>
            <a:ext cx="2802890" cy="25533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3.1 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认识图像数据</a:t>
            </a:r>
            <a:endParaRPr lang="zh-CN" altLang="en-US" sz="2000">
              <a:solidFill>
                <a:schemeClr val="bg1"/>
              </a:solidFill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3.2 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图像滤波</a:t>
            </a:r>
            <a:endParaRPr lang="zh-CN" altLang="en-US" sz="2000">
              <a:solidFill>
                <a:schemeClr val="bg1"/>
              </a:solidFill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3.3 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图像变换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+mn-ea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3.4 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图像特征点提取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16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45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3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OpenCV</a:t>
            </a:r>
            <a:r>
              <a:rPr lang="zh-CN" altLang="en-US" sz="1400">
                <a:solidFill>
                  <a:schemeClr val="bg1"/>
                </a:solidFill>
              </a:rPr>
              <a:t>图像处理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7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17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45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3.1 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认识图像数据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3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OpenCV</a:t>
            </a:r>
            <a:r>
              <a:rPr lang="zh-CN" altLang="en-US" sz="1400">
                <a:solidFill>
                  <a:schemeClr val="bg1"/>
                </a:solidFill>
              </a:rPr>
              <a:t>图像处理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790825" y="2428875"/>
            <a:ext cx="2247900" cy="6388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ubuntu 18.04</a:t>
            </a:r>
            <a:endParaRPr lang="en-US" altLang="zh-CN"/>
          </a:p>
        </p:txBody>
      </p:sp>
      <p:sp>
        <p:nvSpPr>
          <p:cNvPr id="10" name="圆角矩形 9"/>
          <p:cNvSpPr/>
          <p:nvPr/>
        </p:nvSpPr>
        <p:spPr>
          <a:xfrm>
            <a:off x="2790825" y="3766820"/>
            <a:ext cx="2247900" cy="714375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ROS melodic</a:t>
            </a:r>
            <a:endParaRPr lang="en-US" altLang="zh-CN"/>
          </a:p>
        </p:txBody>
      </p:sp>
      <p:sp>
        <p:nvSpPr>
          <p:cNvPr id="12" name="圆角矩形 11"/>
          <p:cNvSpPr/>
          <p:nvPr/>
        </p:nvSpPr>
        <p:spPr>
          <a:xfrm>
            <a:off x="2995930" y="5180330"/>
            <a:ext cx="1838325" cy="61976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opencv-3.2.0</a:t>
            </a:r>
            <a:endParaRPr lang="en-US" altLang="zh-CN"/>
          </a:p>
        </p:txBody>
      </p:sp>
      <p:sp>
        <p:nvSpPr>
          <p:cNvPr id="14" name="圆角矩形 13"/>
          <p:cNvSpPr/>
          <p:nvPr/>
        </p:nvSpPr>
        <p:spPr>
          <a:xfrm>
            <a:off x="5813425" y="5180330"/>
            <a:ext cx="2828925" cy="61976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opencv_contrib-3.2.0</a:t>
            </a:r>
            <a:endParaRPr lang="en-US" altLang="zh-CN"/>
          </a:p>
        </p:txBody>
      </p:sp>
      <p:sp>
        <p:nvSpPr>
          <p:cNvPr id="16" name="下箭头 15"/>
          <p:cNvSpPr/>
          <p:nvPr/>
        </p:nvSpPr>
        <p:spPr>
          <a:xfrm>
            <a:off x="3729355" y="3079750"/>
            <a:ext cx="371475" cy="6870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下箭头 16"/>
          <p:cNvSpPr/>
          <p:nvPr/>
        </p:nvSpPr>
        <p:spPr>
          <a:xfrm>
            <a:off x="3728720" y="4493260"/>
            <a:ext cx="371475" cy="6870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下箭头 17"/>
          <p:cNvSpPr/>
          <p:nvPr/>
        </p:nvSpPr>
        <p:spPr>
          <a:xfrm>
            <a:off x="7042150" y="3338195"/>
            <a:ext cx="371475" cy="1842135"/>
          </a:xfrm>
          <a:prstGeom prst="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2590800" y="2195195"/>
            <a:ext cx="2647950" cy="3857625"/>
          </a:xfrm>
          <a:prstGeom prst="roundRect">
            <a:avLst/>
          </a:prstGeom>
          <a:noFill/>
          <a:ln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2451100" y="5044440"/>
            <a:ext cx="6438265" cy="850265"/>
          </a:xfrm>
          <a:prstGeom prst="roundRect">
            <a:avLst/>
          </a:prstGeom>
          <a:noFill/>
          <a:ln>
            <a:solidFill>
              <a:srgbClr val="FFFF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标题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4653280" y="1076960"/>
            <a:ext cx="2299970" cy="49085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rgbClr val="FFFF00"/>
                </a:solidFill>
              </a:rPr>
              <a:t>开发环境搭建</a:t>
            </a:r>
            <a:endParaRPr lang="zh-CN" altLang="en-US" sz="2400">
              <a:solidFill>
                <a:srgbClr val="FFFF00"/>
              </a:solidFill>
            </a:endParaRPr>
          </a:p>
        </p:txBody>
      </p:sp>
      <p:sp>
        <p:nvSpPr>
          <p:cNvPr id="22" name="标题 1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3249930" y="1704340"/>
            <a:ext cx="1328420" cy="49085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800">
                <a:solidFill>
                  <a:srgbClr val="FFFF00"/>
                </a:solidFill>
              </a:rPr>
              <a:t>必选项</a:t>
            </a:r>
            <a:endParaRPr lang="zh-CN" altLang="en-US" sz="1800">
              <a:solidFill>
                <a:srgbClr val="FFFF00"/>
              </a:solidFill>
            </a:endParaRPr>
          </a:p>
        </p:txBody>
      </p:sp>
      <p:sp>
        <p:nvSpPr>
          <p:cNvPr id="23" name="标题 1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6491605" y="2583815"/>
            <a:ext cx="1328420" cy="49085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800">
                <a:solidFill>
                  <a:srgbClr val="FFFF00"/>
                </a:solidFill>
              </a:rPr>
              <a:t>可选项</a:t>
            </a:r>
            <a:endParaRPr lang="zh-CN" altLang="en-US" sz="1800">
              <a:solidFill>
                <a:srgbClr val="FFFF00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248535" y="6446520"/>
            <a:ext cx="65328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>
                <a:solidFill>
                  <a:srgbClr val="FFFF00"/>
                </a:solidFill>
              </a:rPr>
              <a:t>* </a:t>
            </a:r>
            <a:r>
              <a:rPr lang="zh-CN" altLang="en-US">
                <a:solidFill>
                  <a:srgbClr val="FFFF00"/>
                </a:solidFill>
              </a:rPr>
              <a:t>其中</a:t>
            </a:r>
            <a:r>
              <a:rPr lang="en-US" altLang="zh-CN">
                <a:solidFill>
                  <a:srgbClr val="FFFF00"/>
                </a:solidFill>
              </a:rPr>
              <a:t>opencv-3.2.0</a:t>
            </a:r>
            <a:r>
              <a:rPr lang="zh-CN" altLang="en-US">
                <a:solidFill>
                  <a:srgbClr val="FFFF00"/>
                </a:solidFill>
              </a:rPr>
              <a:t>下载地址，见课本相关内容</a:t>
            </a:r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9326245" y="3813810"/>
            <a:ext cx="2648585" cy="61976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g++/make/CMake</a:t>
            </a:r>
            <a:endParaRPr lang="en-US" altLang="zh-CN"/>
          </a:p>
        </p:txBody>
      </p:sp>
      <p:sp>
        <p:nvSpPr>
          <p:cNvPr id="25" name="标题 1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9601835" y="2947670"/>
            <a:ext cx="2032635" cy="49085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>
                <a:solidFill>
                  <a:srgbClr val="FFFF00"/>
                </a:solidFill>
              </a:rPr>
              <a:t>C++</a:t>
            </a:r>
            <a:r>
              <a:rPr lang="zh-CN" altLang="en-US" sz="1800">
                <a:solidFill>
                  <a:srgbClr val="FFFF00"/>
                </a:solidFill>
              </a:rPr>
              <a:t>编译工具</a:t>
            </a:r>
            <a:endParaRPr lang="zh-CN" altLang="en-US" sz="1800">
              <a:solidFill>
                <a:srgbClr val="FFFF00"/>
              </a:solidFill>
            </a:endParaRPr>
          </a:p>
        </p:txBody>
      </p:sp>
      <p:sp>
        <p:nvSpPr>
          <p:cNvPr id="26" name="直角上箭头 25"/>
          <p:cNvSpPr/>
          <p:nvPr/>
        </p:nvSpPr>
        <p:spPr>
          <a:xfrm rot="16200000" flipH="1">
            <a:off x="9741535" y="4688205"/>
            <a:ext cx="911860" cy="1152525"/>
          </a:xfrm>
          <a:prstGeom prst="bentUpArrow">
            <a:avLst>
              <a:gd name="adj1" fmla="val 15564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8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6" grpId="0" bldLvl="0" animBg="1"/>
      <p:bldP spid="10" grpId="0" bldLvl="0" animBg="1"/>
      <p:bldP spid="17" grpId="0" bldLvl="0" animBg="1"/>
      <p:bldP spid="12" grpId="0" bldLvl="0" animBg="1"/>
      <p:bldP spid="19" grpId="0" bldLvl="0" animBg="1"/>
      <p:bldP spid="22" grpId="0"/>
      <p:bldP spid="23" grpId="0"/>
      <p:bldP spid="18" grpId="0" bldLvl="0" animBg="1"/>
      <p:bldP spid="14" grpId="0" bldLvl="0" animBg="1"/>
      <p:bldP spid="20" grpId="0" bldLvl="0" animBg="1"/>
      <p:bldP spid="38" grpId="0"/>
      <p:bldP spid="24" grpId="0" animBg="1"/>
      <p:bldP spid="25" grpId="0"/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45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3.1 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认识图像数据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6415" y="1486535"/>
            <a:ext cx="3820795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获取图像数据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访问图像数据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右箭头 8"/>
          <p:cNvSpPr/>
          <p:nvPr/>
        </p:nvSpPr>
        <p:spPr>
          <a:xfrm>
            <a:off x="2197100" y="1673225"/>
            <a:ext cx="627380" cy="255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3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OpenCV</a:t>
            </a:r>
            <a:r>
              <a:rPr lang="zh-CN" altLang="en-US" sz="1400">
                <a:solidFill>
                  <a:schemeClr val="bg1"/>
                </a:solidFill>
              </a:rPr>
              <a:t>图像处理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542030" y="1557020"/>
            <a:ext cx="3392805" cy="203009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>
            <a:spAutoFit/>
          </a:bodyPr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cv::Mat img=cv::imread("1.jpg");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endParaRPr lang="zh-CN" altLang="en-US" sz="14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cv::VideoCapture cap</a:t>
            </a: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("1.</a:t>
            </a:r>
            <a:r>
              <a:rPr lang="en-US" altLang="zh-CN" sz="1400">
                <a:solidFill>
                  <a:srgbClr val="FFFF00"/>
                </a:solidFill>
                <a:latin typeface="+mn-ea"/>
                <a:sym typeface="+mn-ea"/>
              </a:rPr>
              <a:t>mp4</a:t>
            </a: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");</a:t>
            </a:r>
            <a:endParaRPr lang="zh-CN" altLang="en-US" sz="1400">
              <a:solidFill>
                <a:srgbClr val="FFFF00"/>
              </a:solidFill>
              <a:latin typeface="+mn-ea"/>
              <a:sym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FFFF00"/>
                </a:solidFill>
                <a:latin typeface="+mn-ea"/>
                <a:sym typeface="+mn-ea"/>
              </a:rPr>
              <a:t>cv::Mat frame;</a:t>
            </a:r>
            <a:endParaRPr lang="en-US" altLang="zh-CN" sz="1400">
              <a:solidFill>
                <a:srgbClr val="FFFF00"/>
              </a:solidFill>
              <a:latin typeface="+mn-ea"/>
              <a:sym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FFFF00"/>
                </a:solidFill>
                <a:latin typeface="+mn-ea"/>
                <a:sym typeface="+mn-ea"/>
              </a:rPr>
              <a:t>cap&gt;&gt;frame;</a:t>
            </a:r>
            <a:endParaRPr lang="en-US" altLang="zh-CN" sz="1400">
              <a:solidFill>
                <a:srgbClr val="FFFF00"/>
              </a:solidFill>
              <a:latin typeface="+mn-ea"/>
              <a:sym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endParaRPr lang="zh-CN" altLang="en-US" sz="14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cv::VideoCapture cap(</a:t>
            </a:r>
            <a:r>
              <a:rPr lang="en-US" sz="1400">
                <a:solidFill>
                  <a:srgbClr val="FFFF00"/>
                </a:solidFill>
                <a:latin typeface="+mn-ea"/>
                <a:sym typeface="+mn-ea"/>
              </a:rPr>
              <a:t>0</a:t>
            </a: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);</a:t>
            </a:r>
            <a:endParaRPr lang="zh-CN" altLang="en-US" sz="1400">
              <a:solidFill>
                <a:srgbClr val="FFFF00"/>
              </a:solidFill>
              <a:latin typeface="+mn-ea"/>
              <a:sym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FFFF00"/>
                </a:solidFill>
                <a:latin typeface="+mn-ea"/>
                <a:sym typeface="+mn-ea"/>
              </a:rPr>
              <a:t>cv::Mat frame;</a:t>
            </a:r>
            <a:endParaRPr lang="en-US" altLang="zh-CN" sz="1400">
              <a:solidFill>
                <a:srgbClr val="FFFF00"/>
              </a:solidFill>
              <a:latin typeface="+mn-ea"/>
              <a:sym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FFFF00"/>
                </a:solidFill>
                <a:latin typeface="+mn-ea"/>
                <a:sym typeface="+mn-ea"/>
              </a:rPr>
              <a:t>cap&gt;&gt;frame;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3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OpenCV</a:t>
            </a:r>
            <a:r>
              <a:rPr lang="zh-CN" altLang="en-US" sz="1400">
                <a:solidFill>
                  <a:schemeClr val="bg1"/>
                </a:solidFill>
              </a:rPr>
              <a:t>图像处理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45</a:t>
            </a:r>
            <a:endParaRPr lang="en-US" altLang="zh-CN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zh-CN" altLang="en-US" sz="2000">
                <a:solidFill>
                  <a:srgbClr val="9CC2F0"/>
                </a:solidFill>
              </a:rPr>
              <a:t>本书内容安排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6760" y="1608455"/>
            <a:ext cx="2267585" cy="19380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rtlCol="0">
            <a:spAutoFit/>
          </a:bodyPr>
          <a:p>
            <a:pPr algn="l">
              <a:lnSpc>
                <a:spcPct val="200000"/>
              </a:lnSpc>
            </a:pPr>
            <a:r>
              <a:rPr lang="zh-CN" altLang="en-US">
                <a:solidFill>
                  <a:srgbClr val="FFFF00"/>
                </a:solidFill>
              </a:rPr>
              <a:t>一、编程基础篇</a:t>
            </a:r>
            <a:endParaRPr lang="zh-CN" altLang="en-US">
              <a:solidFill>
                <a:srgbClr val="FFFF00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1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ROS入门必备知识</a:t>
            </a:r>
            <a:endParaRPr lang="en-US" altLang="zh-CN" sz="1400">
              <a:solidFill>
                <a:srgbClr val="9CC2F0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2</a:t>
            </a:r>
            <a:r>
              <a:rPr lang="zh-CN" altLang="en-US" sz="1400">
                <a:solidFill>
                  <a:schemeClr val="bg1"/>
                </a:solidFill>
              </a:rPr>
              <a:t>章：C++编程范式</a:t>
            </a:r>
            <a:endParaRPr lang="zh-CN" altLang="en-US" sz="140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3</a:t>
            </a:r>
            <a:r>
              <a:rPr lang="zh-CN" altLang="en-US" sz="1400">
                <a:solidFill>
                  <a:schemeClr val="bg1"/>
                </a:solidFill>
              </a:rPr>
              <a:t>章：OpenCV图像处理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479165" y="1608455"/>
            <a:ext cx="1882140" cy="19380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rtlCol="0">
            <a:spAutoFit/>
          </a:bodyPr>
          <a:p>
            <a:pPr algn="l">
              <a:lnSpc>
                <a:spcPct val="200000"/>
              </a:lnSpc>
            </a:pPr>
            <a:r>
              <a:rPr lang="zh-CN" altLang="en-US">
                <a:solidFill>
                  <a:srgbClr val="FFFF00"/>
                </a:solidFill>
              </a:rPr>
              <a:t>二、硬件基础篇</a:t>
            </a:r>
            <a:endParaRPr lang="zh-CN" altLang="en-US">
              <a:solidFill>
                <a:srgbClr val="FFFF00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4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机器人传感器</a:t>
            </a:r>
            <a:endParaRPr lang="en-US" altLang="zh-CN" sz="140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5</a:t>
            </a:r>
            <a:r>
              <a:rPr lang="zh-CN" altLang="en-US" sz="1400">
                <a:solidFill>
                  <a:schemeClr val="bg1"/>
                </a:solidFill>
              </a:rPr>
              <a:t>章：机器人主机</a:t>
            </a:r>
            <a:endParaRPr lang="zh-CN" altLang="en-US" sz="140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6</a:t>
            </a:r>
            <a:r>
              <a:rPr lang="zh-CN" altLang="en-US" sz="1400">
                <a:solidFill>
                  <a:schemeClr val="bg1"/>
                </a:solidFill>
              </a:rPr>
              <a:t>章：机器人底盘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6125" y="1608455"/>
            <a:ext cx="2366645" cy="23685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rtlCol="0">
            <a:spAutoFit/>
          </a:bodyPr>
          <a:p>
            <a:pPr algn="l">
              <a:lnSpc>
                <a:spcPct val="200000"/>
              </a:lnSpc>
            </a:pPr>
            <a:r>
              <a:rPr lang="zh-CN" altLang="en-US">
                <a:solidFill>
                  <a:srgbClr val="FFFF00"/>
                </a:solidFill>
              </a:rPr>
              <a:t>三、</a:t>
            </a:r>
            <a:r>
              <a:rPr lang="en-US" altLang="zh-CN">
                <a:solidFill>
                  <a:srgbClr val="FFFF00"/>
                </a:solidFill>
              </a:rPr>
              <a:t>SLAM</a:t>
            </a:r>
            <a:r>
              <a:rPr lang="zh-CN" altLang="en-US">
                <a:solidFill>
                  <a:srgbClr val="FFFF00"/>
                </a:solidFill>
              </a:rPr>
              <a:t>篇</a:t>
            </a:r>
            <a:endParaRPr lang="zh-CN" altLang="en-US">
              <a:solidFill>
                <a:srgbClr val="FFFF00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7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SLAM中的数学基础</a:t>
            </a:r>
            <a:endParaRPr lang="en-US" altLang="zh-CN" sz="140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8</a:t>
            </a:r>
            <a:r>
              <a:rPr lang="zh-CN" altLang="en-US" sz="1400">
                <a:solidFill>
                  <a:schemeClr val="bg1"/>
                </a:solidFill>
              </a:rPr>
              <a:t>章：激光SLAM系统</a:t>
            </a:r>
            <a:endParaRPr lang="zh-CN" altLang="en-US" sz="140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9</a:t>
            </a:r>
            <a:r>
              <a:rPr lang="zh-CN" altLang="en-US" sz="1400">
                <a:solidFill>
                  <a:schemeClr val="bg1"/>
                </a:solidFill>
              </a:rPr>
              <a:t>章：视觉SLAM系统</a:t>
            </a:r>
            <a:endParaRPr lang="zh-CN" altLang="en-US" sz="140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10</a:t>
            </a:r>
            <a:r>
              <a:rPr lang="zh-CN" altLang="en-US" sz="1400">
                <a:solidFill>
                  <a:schemeClr val="bg1"/>
                </a:solidFill>
              </a:rPr>
              <a:t>章：其他SLAM系统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57590" y="1608455"/>
            <a:ext cx="2999105" cy="19380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rtlCol="0">
            <a:spAutoFit/>
          </a:bodyPr>
          <a:p>
            <a:pPr algn="l">
              <a:lnSpc>
                <a:spcPct val="200000"/>
              </a:lnSpc>
            </a:pPr>
            <a:r>
              <a:rPr lang="zh-CN" altLang="en-US">
                <a:solidFill>
                  <a:srgbClr val="FFFF00"/>
                </a:solidFill>
              </a:rPr>
              <a:t>四、自主导航篇</a:t>
            </a:r>
            <a:endParaRPr lang="zh-CN" altLang="en-US">
              <a:solidFill>
                <a:srgbClr val="FFFF00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11</a:t>
            </a:r>
            <a:r>
              <a:rPr lang="zh-CN" altLang="en-US" sz="1400">
                <a:solidFill>
                  <a:schemeClr val="bg1"/>
                </a:solidFill>
              </a:rPr>
              <a:t>章：自主导航中的数学基础</a:t>
            </a:r>
            <a:endParaRPr lang="zh-CN" altLang="en-US" sz="140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12</a:t>
            </a:r>
            <a:r>
              <a:rPr lang="zh-CN" altLang="en-US" sz="1400">
                <a:solidFill>
                  <a:schemeClr val="bg1"/>
                </a:solidFill>
              </a:rPr>
              <a:t>章：典型自主导航系统</a:t>
            </a:r>
            <a:endParaRPr lang="zh-CN" altLang="en-US" sz="140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13</a:t>
            </a:r>
            <a:r>
              <a:rPr lang="zh-CN" altLang="en-US" sz="1400">
                <a:solidFill>
                  <a:schemeClr val="bg1"/>
                </a:solidFill>
              </a:rPr>
              <a:t>章：机器人SLAM导航综合实战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2775" y="3128010"/>
            <a:ext cx="2595245" cy="37782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19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45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3.1 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认识图像数据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6415" y="1486535"/>
            <a:ext cx="1671320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获取图像数据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访问图像数据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9" name="右箭头 8"/>
          <p:cNvSpPr/>
          <p:nvPr/>
        </p:nvSpPr>
        <p:spPr>
          <a:xfrm>
            <a:off x="2197735" y="2114550"/>
            <a:ext cx="627380" cy="255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3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OpenCV</a:t>
            </a:r>
            <a:r>
              <a:rPr lang="zh-CN" altLang="en-US" sz="1400">
                <a:solidFill>
                  <a:schemeClr val="bg1"/>
                </a:solidFill>
              </a:rPr>
              <a:t>图像处理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551555" y="4352290"/>
            <a:ext cx="5088890" cy="203009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>
            <a:spAutoFit/>
          </a:bodyPr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cv::Mat img(2,2,CV_8UC3,cv::Scalar(1,100,255));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endParaRPr lang="zh-CN" altLang="en-US" sz="14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cv::Point类、cv::Scalar类、cv::Size类、cv::Rect类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endParaRPr lang="zh-CN" altLang="en-US" sz="14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颜色空间转换函数cv::cvtColor()：</a:t>
            </a:r>
            <a:r>
              <a:rPr lang="en-US" altLang="zh-CN" sz="1400">
                <a:solidFill>
                  <a:srgbClr val="FFFF00"/>
                </a:solidFill>
                <a:latin typeface="+mn-ea"/>
                <a:sym typeface="+mn-ea"/>
              </a:rPr>
              <a:t>RGB、HSV、HSI</a:t>
            </a:r>
            <a:endParaRPr lang="en-US" altLang="zh-CN" sz="14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endParaRPr lang="en-US" altLang="zh-CN" sz="14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像素遍历</a:t>
            </a:r>
            <a:r>
              <a:rPr lang="en-US" altLang="zh-CN" sz="1400">
                <a:solidFill>
                  <a:srgbClr val="FFFF00"/>
                </a:solidFill>
                <a:latin typeface="+mn-ea"/>
                <a:sym typeface="+mn-ea"/>
              </a:rPr>
              <a:t>Mat-&gt;at&lt;cv::Vec3b&gt;(i,j)[channel]</a:t>
            </a:r>
            <a:endParaRPr lang="en-US" altLang="zh-CN" sz="14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endParaRPr lang="en-US" altLang="zh-CN" sz="14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通道分离</a:t>
            </a:r>
            <a:r>
              <a:rPr lang="en-US" altLang="zh-CN" sz="1400">
                <a:solidFill>
                  <a:srgbClr val="FFFF00"/>
                </a:solidFill>
                <a:latin typeface="+mn-ea"/>
                <a:sym typeface="+mn-ea"/>
              </a:rPr>
              <a:t>cv::splite()</a:t>
            </a: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和</a:t>
            </a:r>
            <a:r>
              <a:rPr lang="en-US" altLang="zh-CN" sz="1400">
                <a:solidFill>
                  <a:srgbClr val="FFFF00"/>
                </a:solidFill>
                <a:latin typeface="+mn-ea"/>
                <a:sym typeface="+mn-ea"/>
              </a:rPr>
              <a:t>cv::merge</a:t>
            </a:r>
            <a:endParaRPr lang="en-US" altLang="zh-CN" sz="1400" b="0">
              <a:solidFill>
                <a:srgbClr val="FFFF00"/>
              </a:solidFill>
              <a:latin typeface="+mn-ea"/>
              <a:sym typeface="+mn-ea"/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0070" y="981075"/>
            <a:ext cx="6003290" cy="314071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313055" y="1331595"/>
            <a:ext cx="2890520" cy="575945"/>
          </a:xfrm>
        </p:spPr>
        <p:txBody>
          <a:bodyPr>
            <a:noAutofit/>
          </a:bodyPr>
          <a:p>
            <a:r>
              <a:rPr lang="zh-CN" altLang="en-US" sz="2800">
                <a:solidFill>
                  <a:srgbClr val="9CC2F0"/>
                </a:solidFill>
              </a:rPr>
              <a:t>内容概要</a:t>
            </a:r>
            <a:endParaRPr lang="zh-CN" altLang="en-US" sz="2800">
              <a:solidFill>
                <a:srgbClr val="9CC2F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46300" y="2000885"/>
            <a:ext cx="2802890" cy="25533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3.1 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认识图像数据</a:t>
            </a:r>
            <a:endParaRPr lang="zh-CN" altLang="en-US" sz="2000">
              <a:solidFill>
                <a:schemeClr val="bg1"/>
              </a:solidFill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3.2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图像滤波</a:t>
            </a:r>
            <a:endParaRPr lang="zh-CN" altLang="en-US" sz="2000">
              <a:solidFill>
                <a:schemeClr val="bg1"/>
              </a:solidFill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3.3 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图像变换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+mn-ea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3.4 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图像特征点提取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45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3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OpenCV</a:t>
            </a:r>
            <a:r>
              <a:rPr lang="zh-CN" altLang="en-US" sz="1400">
                <a:solidFill>
                  <a:schemeClr val="bg1"/>
                </a:solidFill>
              </a:rPr>
              <a:t>图像处理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7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21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45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3.2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图像滤波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3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OpenCV</a:t>
            </a:r>
            <a:r>
              <a:rPr lang="zh-CN" altLang="en-US" sz="1400">
                <a:solidFill>
                  <a:schemeClr val="bg1"/>
                </a:solidFill>
              </a:rPr>
              <a:t>图像处理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21" name="标题 14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137920" y="1675765"/>
            <a:ext cx="9355455" cy="334010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1800">
                <a:solidFill>
                  <a:srgbClr val="FFFF00"/>
                </a:solidFill>
                <a:sym typeface="+mn-ea"/>
              </a:rPr>
              <a:t>图像是由一个一个像素点组成的，处理图像就是处理这些像素点。</a:t>
            </a:r>
            <a:endParaRPr lang="zh-CN" altLang="en-US" sz="1800">
              <a:solidFill>
                <a:srgbClr val="FFFF00"/>
              </a:solidFill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800">
              <a:solidFill>
                <a:srgbClr val="FFFF00"/>
              </a:solidFill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800">
                <a:solidFill>
                  <a:srgbClr val="FF0000"/>
                </a:solidFill>
                <a:sym typeface="+mn-ea"/>
              </a:rPr>
              <a:t>图像像素之间的关联性是重要的信息，不能完全把像素点割裂开来，这一点也正是众多图像算法的出发点。</a:t>
            </a:r>
            <a:r>
              <a:rPr lang="zh-CN" altLang="en-US" sz="1800">
                <a:solidFill>
                  <a:srgbClr val="FFFF00"/>
                </a:solidFill>
                <a:sym typeface="+mn-ea"/>
              </a:rPr>
              <a:t>这里就通过图像滤波，来帮助大家具体理解像素之间的这种关联性。</a:t>
            </a:r>
            <a:endParaRPr lang="zh-CN" altLang="en-US" sz="1800">
              <a:solidFill>
                <a:srgbClr val="FFFF00"/>
              </a:solidFill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800">
              <a:solidFill>
                <a:srgbClr val="FFFF00"/>
              </a:solidFill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800">
                <a:solidFill>
                  <a:srgbClr val="FFFF00"/>
                </a:solidFill>
                <a:sym typeface="+mn-ea"/>
              </a:rPr>
              <a:t>图像滤波的目的是在尽量保留图像特征的条件下，过滤掉图像中的噪声，其滤波效果直接影响到后续图像识别、分析等算法的效果。</a:t>
            </a:r>
            <a:endParaRPr lang="zh-CN" altLang="en-US" sz="1800">
              <a:solidFill>
                <a:srgbClr val="FFFF00"/>
              </a:solidFill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22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45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3.2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图像滤波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6415" y="1486535"/>
            <a:ext cx="174117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sz="1400" b="0">
                <a:solidFill>
                  <a:schemeClr val="bg1"/>
                </a:solidFill>
                <a:latin typeface="+mn-ea"/>
              </a:rPr>
              <a:t>线性滤波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非线性滤波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形态学滤波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1853565" y="1691640"/>
            <a:ext cx="627380" cy="255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3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OpenCV</a:t>
            </a:r>
            <a:r>
              <a:rPr lang="zh-CN" altLang="en-US" sz="1400">
                <a:solidFill>
                  <a:schemeClr val="bg1"/>
                </a:solidFill>
              </a:rPr>
              <a:t>图像处理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2618740" y="1402715"/>
            <a:ext cx="176530" cy="8337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标题 14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2933065" y="1285240"/>
            <a:ext cx="1581785" cy="34226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1400" b="0">
                <a:solidFill>
                  <a:schemeClr val="bg1"/>
                </a:solidFill>
                <a:sym typeface="+mn-ea"/>
              </a:rPr>
              <a:t>一维线性滤波</a:t>
            </a:r>
            <a:endParaRPr lang="zh-CN" altLang="en-US" sz="1400" b="0">
              <a:solidFill>
                <a:schemeClr val="bg1"/>
              </a:solidFill>
              <a:sym typeface="+mn-ea"/>
            </a:endParaRPr>
          </a:p>
        </p:txBody>
      </p:sp>
      <p:sp>
        <p:nvSpPr>
          <p:cNvPr id="10" name="标题 14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2933065" y="1894205"/>
            <a:ext cx="1581785" cy="34226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1400" b="0">
                <a:solidFill>
                  <a:schemeClr val="bg1"/>
                </a:solidFill>
                <a:sym typeface="+mn-ea"/>
              </a:rPr>
              <a:t>二维线性滤波</a:t>
            </a:r>
            <a:endParaRPr lang="zh-CN" altLang="en-US" sz="1400" b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8740" y="3950335"/>
            <a:ext cx="3291205" cy="240157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2445" y="3928745"/>
            <a:ext cx="3193415" cy="244411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6970" y="622300"/>
            <a:ext cx="5958840" cy="288671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7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7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7" grpId="0" bldLvl="0" animBg="1"/>
      <p:bldP spid="9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23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45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3.2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图像滤波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6415" y="1486535"/>
            <a:ext cx="174117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sz="1400" b="0">
                <a:solidFill>
                  <a:srgbClr val="FFFF00"/>
                </a:solidFill>
                <a:latin typeface="+mn-ea"/>
              </a:rPr>
              <a:t>线性滤波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非线性滤波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形态学滤波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1853565" y="1691640"/>
            <a:ext cx="627380" cy="255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3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OpenCV</a:t>
            </a:r>
            <a:r>
              <a:rPr lang="zh-CN" altLang="en-US" sz="1400">
                <a:solidFill>
                  <a:schemeClr val="bg1"/>
                </a:solidFill>
              </a:rPr>
              <a:t>图像处理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2618740" y="1402715"/>
            <a:ext cx="176530" cy="8337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标题 14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2933065" y="1285240"/>
            <a:ext cx="1581785" cy="34226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1400" b="0">
                <a:solidFill>
                  <a:srgbClr val="FFFF00"/>
                </a:solidFill>
                <a:sym typeface="+mn-ea"/>
              </a:rPr>
              <a:t>一维线性滤波</a:t>
            </a:r>
            <a:endParaRPr lang="zh-CN" altLang="en-US" sz="1400" b="0">
              <a:solidFill>
                <a:srgbClr val="FFFF00"/>
              </a:solidFill>
              <a:sym typeface="+mn-ea"/>
            </a:endParaRPr>
          </a:p>
        </p:txBody>
      </p:sp>
      <p:sp>
        <p:nvSpPr>
          <p:cNvPr id="10" name="标题 14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2933065" y="1894205"/>
            <a:ext cx="1581785" cy="34226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1400" b="0">
                <a:solidFill>
                  <a:schemeClr val="bg1"/>
                </a:solidFill>
                <a:sym typeface="+mn-ea"/>
              </a:rPr>
              <a:t>二维线性滤波</a:t>
            </a:r>
            <a:endParaRPr lang="zh-CN" altLang="en-US" sz="1400" b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6970" y="622300"/>
            <a:ext cx="5958840" cy="2886710"/>
          </a:xfrm>
          <a:prstGeom prst="rect">
            <a:avLst/>
          </a:prstGeom>
        </p:spPr>
      </p:pic>
      <p:sp>
        <p:nvSpPr>
          <p:cNvPr id="8" name="标题 14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767580" y="3888105"/>
            <a:ext cx="2656205" cy="51498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1800">
                <a:solidFill>
                  <a:srgbClr val="FFFF00"/>
                </a:solidFill>
                <a:sym typeface="+mn-ea"/>
              </a:rPr>
              <a:t>①一维、二维、</a:t>
            </a:r>
            <a:r>
              <a:rPr lang="en-US" altLang="zh-CN" sz="1800">
                <a:solidFill>
                  <a:srgbClr val="FFFF00"/>
                </a:solidFill>
                <a:sym typeface="+mn-ea"/>
              </a:rPr>
              <a:t>...</a:t>
            </a:r>
            <a:endParaRPr lang="zh-CN" altLang="en-US" sz="1800">
              <a:solidFill>
                <a:srgbClr val="FFFF00"/>
              </a:solidFill>
              <a:sym typeface="+mn-ea"/>
            </a:endParaRPr>
          </a:p>
        </p:txBody>
      </p:sp>
      <p:sp>
        <p:nvSpPr>
          <p:cNvPr id="3" name="标题 14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4768215" y="4508500"/>
            <a:ext cx="2656205" cy="50482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1800">
                <a:solidFill>
                  <a:srgbClr val="FFFF00"/>
                </a:solidFill>
                <a:sym typeface="+mn-ea"/>
              </a:rPr>
              <a:t>②线性、非线性</a:t>
            </a:r>
            <a:endParaRPr lang="zh-CN" altLang="en-US" sz="1800">
              <a:solidFill>
                <a:srgbClr val="FFFF00"/>
              </a:solidFill>
              <a:sym typeface="+mn-ea"/>
            </a:endParaRPr>
          </a:p>
        </p:txBody>
      </p:sp>
      <p:sp>
        <p:nvSpPr>
          <p:cNvPr id="12" name="标题 14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4767580" y="5118735"/>
            <a:ext cx="1597660" cy="52514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1800">
                <a:solidFill>
                  <a:srgbClr val="FFFF00"/>
                </a:solidFill>
                <a:sym typeface="+mn-ea"/>
              </a:rPr>
              <a:t>③卷积运算</a:t>
            </a:r>
            <a:endParaRPr lang="zh-CN" altLang="en-US" sz="1800">
              <a:solidFill>
                <a:srgbClr val="FFFF00"/>
              </a:solidFill>
              <a:sym typeface="+mn-ea"/>
            </a:endParaRPr>
          </a:p>
        </p:txBody>
      </p:sp>
      <p:sp>
        <p:nvSpPr>
          <p:cNvPr id="17" name="左大括号 16"/>
          <p:cNvSpPr/>
          <p:nvPr/>
        </p:nvSpPr>
        <p:spPr>
          <a:xfrm>
            <a:off x="6581140" y="5013325"/>
            <a:ext cx="843280" cy="833755"/>
          </a:xfrm>
          <a:prstGeom prst="leftBrace">
            <a:avLst>
              <a:gd name="adj1" fmla="val 8333"/>
              <a:gd name="adj2" fmla="val 5354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标题 14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7424420" y="4735195"/>
            <a:ext cx="1597660" cy="52514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1800">
                <a:solidFill>
                  <a:srgbClr val="FFFF00"/>
                </a:solidFill>
                <a:sym typeface="+mn-ea"/>
              </a:rPr>
              <a:t>卷积核尺寸</a:t>
            </a:r>
            <a:endParaRPr lang="zh-CN" altLang="en-US" sz="1800">
              <a:solidFill>
                <a:srgbClr val="FFFF00"/>
              </a:solidFill>
              <a:sym typeface="+mn-ea"/>
            </a:endParaRPr>
          </a:p>
        </p:txBody>
      </p:sp>
      <p:sp>
        <p:nvSpPr>
          <p:cNvPr id="19" name="标题 14"/>
          <p:cNvSpPr>
            <a:spLocks noGrp="1"/>
          </p:cNvSpPr>
          <p:nvPr>
            <p:custDataLst>
              <p:tags r:id="rId11"/>
            </p:custDataLst>
          </p:nvPr>
        </p:nvSpPr>
        <p:spPr>
          <a:xfrm>
            <a:off x="7424420" y="5401945"/>
            <a:ext cx="1597660" cy="52514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1800">
                <a:solidFill>
                  <a:srgbClr val="FFFF00"/>
                </a:solidFill>
                <a:sym typeface="+mn-ea"/>
              </a:rPr>
              <a:t>卷积核系数</a:t>
            </a:r>
            <a:endParaRPr lang="zh-CN" altLang="en-US" sz="1800">
              <a:solidFill>
                <a:srgbClr val="FFFF00"/>
              </a:solidFill>
              <a:sym typeface="+mn-ea"/>
            </a:endParaRPr>
          </a:p>
        </p:txBody>
      </p:sp>
    </p:spTree>
    <p:custDataLst>
      <p:tags r:id="rId1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12" grpId="0"/>
      <p:bldP spid="17" grpId="0" animBg="1"/>
      <p:bldP spid="18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24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45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3.2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图像滤波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6415" y="1486535"/>
            <a:ext cx="174117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sz="1400" b="0">
                <a:solidFill>
                  <a:srgbClr val="FFFF00"/>
                </a:solidFill>
                <a:latin typeface="+mn-ea"/>
              </a:rPr>
              <a:t>线性滤波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非线性滤波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形态学滤波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1853565" y="1691640"/>
            <a:ext cx="627380" cy="255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3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OpenCV</a:t>
            </a:r>
            <a:r>
              <a:rPr lang="zh-CN" altLang="en-US" sz="1400">
                <a:solidFill>
                  <a:schemeClr val="bg1"/>
                </a:solidFill>
              </a:rPr>
              <a:t>图像处理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2618740" y="1402715"/>
            <a:ext cx="176530" cy="8337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标题 14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2933065" y="1285240"/>
            <a:ext cx="1581785" cy="34226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1400" b="0">
                <a:solidFill>
                  <a:schemeClr val="bg1"/>
                </a:solidFill>
                <a:sym typeface="+mn-ea"/>
              </a:rPr>
              <a:t>一维线性滤波</a:t>
            </a:r>
            <a:endParaRPr lang="zh-CN" altLang="en-US" sz="1400" b="0">
              <a:solidFill>
                <a:schemeClr val="bg1"/>
              </a:solidFill>
              <a:sym typeface="+mn-ea"/>
            </a:endParaRPr>
          </a:p>
        </p:txBody>
      </p:sp>
      <p:sp>
        <p:nvSpPr>
          <p:cNvPr id="10" name="标题 14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2933065" y="1894205"/>
            <a:ext cx="1581785" cy="34226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1400" b="0">
                <a:solidFill>
                  <a:srgbClr val="FFFF00"/>
                </a:solidFill>
                <a:sym typeface="+mn-ea"/>
              </a:rPr>
              <a:t>二维线性滤波</a:t>
            </a:r>
            <a:endParaRPr lang="zh-CN" altLang="en-US" sz="1400" b="0">
              <a:solidFill>
                <a:srgbClr val="FFFF00"/>
              </a:solidFill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295" y="597535"/>
            <a:ext cx="4717415" cy="265239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905000" y="3933190"/>
            <a:ext cx="1520190" cy="18148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均值滤波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高斯滤波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21" name="对象 -2147482624"/>
          <p:cNvGraphicFramePr>
            <a:graphicFrameLocks noChangeAspect="1"/>
          </p:cNvGraphicFramePr>
          <p:nvPr/>
        </p:nvGraphicFramePr>
        <p:xfrm>
          <a:off x="2983230" y="3855085"/>
          <a:ext cx="3510915" cy="991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7" imgW="2374265" imgH="711200" progId="Equation.KSEE3">
                  <p:embed/>
                </p:oleObj>
              </mc:Choice>
              <mc:Fallback>
                <p:oleObj name="" r:id="rId7" imgW="2374265" imgH="711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83230" y="3855085"/>
                        <a:ext cx="3510915" cy="99187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-2147482619"/>
          <p:cNvGraphicFramePr>
            <a:graphicFrameLocks noChangeAspect="1"/>
          </p:cNvGraphicFramePr>
          <p:nvPr/>
        </p:nvGraphicFramePr>
        <p:xfrm>
          <a:off x="3011805" y="5244465"/>
          <a:ext cx="3473450" cy="650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" r:id="rId9" imgW="2527300" imgH="482600" progId="Equation.KSEE3">
                  <p:embed/>
                </p:oleObj>
              </mc:Choice>
              <mc:Fallback>
                <p:oleObj name="" r:id="rId9" imgW="2527300" imgH="482600" progId="Equation.KSEE3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11805" y="5244465"/>
                        <a:ext cx="3473450" cy="65024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文本框 37"/>
          <p:cNvSpPr txBox="1"/>
          <p:nvPr/>
        </p:nvSpPr>
        <p:spPr>
          <a:xfrm>
            <a:off x="2248535" y="6446520"/>
            <a:ext cx="65328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>
                <a:solidFill>
                  <a:srgbClr val="FFFF00"/>
                </a:solidFill>
              </a:rPr>
              <a:t>* </a:t>
            </a:r>
            <a:r>
              <a:rPr lang="zh-CN" altLang="en-US">
                <a:solidFill>
                  <a:srgbClr val="FFFF00"/>
                </a:solidFill>
              </a:rPr>
              <a:t>通过调整卷积核（尺寸、系数），改善滤波效果</a:t>
            </a:r>
            <a:endParaRPr lang="zh-CN" altLang="en-US">
              <a:solidFill>
                <a:srgbClr val="FFFF00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35520" y="3374390"/>
            <a:ext cx="2026285" cy="129794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35520" y="4949825"/>
            <a:ext cx="2024380" cy="140589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25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45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3.2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图像滤波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6415" y="1486535"/>
            <a:ext cx="174117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sz="1400" b="0">
                <a:solidFill>
                  <a:schemeClr val="bg1"/>
                </a:solidFill>
                <a:latin typeface="+mn-ea"/>
              </a:rPr>
              <a:t>线性滤波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非线性滤波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形态学滤波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2019935" y="2113280"/>
            <a:ext cx="627380" cy="255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3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OpenCV</a:t>
            </a:r>
            <a:r>
              <a:rPr lang="zh-CN" altLang="en-US" sz="1400">
                <a:solidFill>
                  <a:schemeClr val="bg1"/>
                </a:solidFill>
              </a:rPr>
              <a:t>图像处理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87090" y="1915795"/>
            <a:ext cx="1844040" cy="15773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中值滤波：排序法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双边滤波：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8" name="对象 -2147482618"/>
          <p:cNvGraphicFramePr>
            <a:graphicFrameLocks noChangeAspect="1"/>
          </p:cNvGraphicFramePr>
          <p:nvPr/>
        </p:nvGraphicFramePr>
        <p:xfrm>
          <a:off x="4683760" y="2870835"/>
          <a:ext cx="5331460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4" imgW="3352800" imgH="952500" progId="Equation.KSEE3">
                  <p:embed/>
                </p:oleObj>
              </mc:Choice>
              <mc:Fallback>
                <p:oleObj name="" r:id="rId4" imgW="3352800" imgH="952500" progId="Equation.KSEE3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83760" y="2870835"/>
                        <a:ext cx="5331460" cy="13906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-2147482617"/>
          <p:cNvGraphicFramePr>
            <a:graphicFrameLocks noChangeAspect="1"/>
          </p:cNvGraphicFramePr>
          <p:nvPr/>
        </p:nvGraphicFramePr>
        <p:xfrm>
          <a:off x="5166360" y="4843780"/>
          <a:ext cx="4054475" cy="129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" r:id="rId6" imgW="1943100" imgH="685800" progId="Equation.KSEE3">
                  <p:embed/>
                </p:oleObj>
              </mc:Choice>
              <mc:Fallback>
                <p:oleObj name="" r:id="rId6" imgW="1943100" imgH="685800" progId="Equation.KSEE3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66360" y="4843780"/>
                        <a:ext cx="4054475" cy="12922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8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26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45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3.2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图像滤波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6415" y="1486535"/>
            <a:ext cx="174117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sz="1400" b="0">
                <a:solidFill>
                  <a:schemeClr val="bg1"/>
                </a:solidFill>
                <a:latin typeface="+mn-ea"/>
              </a:rPr>
              <a:t>线性滤波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非线性滤波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形态学滤波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1980565" y="2534920"/>
            <a:ext cx="627380" cy="255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3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OpenCV</a:t>
            </a:r>
            <a:r>
              <a:rPr lang="zh-CN" altLang="en-US" sz="1400">
                <a:solidFill>
                  <a:schemeClr val="bg1"/>
                </a:solidFill>
              </a:rPr>
              <a:t>图像处理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39110" y="2956560"/>
            <a:ext cx="4452620" cy="3538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膨胀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腐蚀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开运算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闭运算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形态学梯度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顶帽运算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黑帽运算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9" name="对象 -2147482616"/>
          <p:cNvGraphicFramePr>
            <a:graphicFrameLocks noChangeAspect="1"/>
          </p:cNvGraphicFramePr>
          <p:nvPr/>
        </p:nvGraphicFramePr>
        <p:xfrm>
          <a:off x="4392295" y="2952750"/>
          <a:ext cx="2309495" cy="401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4" imgW="1231265" imgH="228600" progId="Equation.KSEE3">
                  <p:embed/>
                </p:oleObj>
              </mc:Choice>
              <mc:Fallback>
                <p:oleObj name="" r:id="rId4" imgW="1231265" imgH="228600" progId="Equation.KSEE3">
                  <p:embed/>
                  <p:pic>
                    <p:nvPicPr>
                      <p:cNvPr id="0" name="图片 1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92295" y="2952750"/>
                        <a:ext cx="2309495" cy="40132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-2147482615"/>
          <p:cNvGraphicFramePr>
            <a:graphicFrameLocks noChangeAspect="1"/>
          </p:cNvGraphicFramePr>
          <p:nvPr/>
        </p:nvGraphicFramePr>
        <p:xfrm>
          <a:off x="4392295" y="3547745"/>
          <a:ext cx="2309495" cy="440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6" imgW="1206500" imgH="228600" progId="Equation.KSEE3">
                  <p:embed/>
                </p:oleObj>
              </mc:Choice>
              <mc:Fallback>
                <p:oleObj name="" r:id="rId6" imgW="1206500" imgH="228600" progId="Equation.KSEE3">
                  <p:embed/>
                  <p:pic>
                    <p:nvPicPr>
                      <p:cNvPr id="0" name="图片 1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92295" y="3547745"/>
                        <a:ext cx="2309495" cy="44005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-2147482614"/>
          <p:cNvGraphicFramePr>
            <a:graphicFrameLocks noChangeAspect="1"/>
          </p:cNvGraphicFramePr>
          <p:nvPr/>
        </p:nvGraphicFramePr>
        <p:xfrm>
          <a:off x="4333240" y="4328160"/>
          <a:ext cx="2996565" cy="306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" name="" r:id="rId8" imgW="2019300" imgH="203200" progId="Equation.KSEE3">
                  <p:embed/>
                </p:oleObj>
              </mc:Choice>
              <mc:Fallback>
                <p:oleObj name="" r:id="rId8" imgW="2019300" imgH="203200" progId="Equation.KSEE3">
                  <p:embed/>
                  <p:pic>
                    <p:nvPicPr>
                      <p:cNvPr id="0" name="图片 1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33240" y="4328160"/>
                        <a:ext cx="2996565" cy="30607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-2147482613"/>
          <p:cNvGraphicFramePr>
            <a:graphicFrameLocks noChangeAspect="1"/>
          </p:cNvGraphicFramePr>
          <p:nvPr/>
        </p:nvGraphicFramePr>
        <p:xfrm>
          <a:off x="4333240" y="4780915"/>
          <a:ext cx="2985135" cy="269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10" imgW="2032000" imgH="203200" progId="Equation.KSEE3">
                  <p:embed/>
                </p:oleObj>
              </mc:Choice>
              <mc:Fallback>
                <p:oleObj name="" r:id="rId10" imgW="2032000" imgH="203200" progId="Equation.KSEE3">
                  <p:embed/>
                  <p:pic>
                    <p:nvPicPr>
                      <p:cNvPr id="0" name="图片 1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333240" y="4780915"/>
                        <a:ext cx="2985135" cy="26924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-2147482612"/>
          <p:cNvGraphicFramePr>
            <a:graphicFrameLocks noChangeAspect="1"/>
          </p:cNvGraphicFramePr>
          <p:nvPr/>
        </p:nvGraphicFramePr>
        <p:xfrm>
          <a:off x="4333240" y="5196840"/>
          <a:ext cx="4988560" cy="347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" name="" r:id="rId12" imgW="2806700" imgH="203200" progId="Equation.KSEE3">
                  <p:embed/>
                </p:oleObj>
              </mc:Choice>
              <mc:Fallback>
                <p:oleObj name="" r:id="rId12" imgW="28067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333240" y="5196840"/>
                        <a:ext cx="4988560" cy="34798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-2147482611"/>
          <p:cNvGraphicFramePr>
            <a:graphicFrameLocks noChangeAspect="1"/>
          </p:cNvGraphicFramePr>
          <p:nvPr/>
        </p:nvGraphicFramePr>
        <p:xfrm>
          <a:off x="4363720" y="5691505"/>
          <a:ext cx="2908935" cy="311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14" imgW="1828800" imgH="203200" progId="Equation.KSEE3">
                  <p:embed/>
                </p:oleObj>
              </mc:Choice>
              <mc:Fallback>
                <p:oleObj name="" r:id="rId14" imgW="1828800" imgH="203200" progId="Equation.KSEE3">
                  <p:embed/>
                  <p:pic>
                    <p:nvPicPr>
                      <p:cNvPr id="0" name="图片 21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363720" y="5691505"/>
                        <a:ext cx="2908935" cy="31178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-2147482610"/>
          <p:cNvGraphicFramePr>
            <a:graphicFrameLocks noChangeAspect="1"/>
          </p:cNvGraphicFramePr>
          <p:nvPr/>
        </p:nvGraphicFramePr>
        <p:xfrm>
          <a:off x="4363720" y="6149975"/>
          <a:ext cx="3231515" cy="313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" name="" r:id="rId16" imgW="1993900" imgH="203200" progId="Equation.KSEE3">
                  <p:embed/>
                </p:oleObj>
              </mc:Choice>
              <mc:Fallback>
                <p:oleObj name="" r:id="rId16" imgW="1993900" imgH="203200" progId="Equation.KSEE3">
                  <p:embed/>
                  <p:pic>
                    <p:nvPicPr>
                      <p:cNvPr id="0" name="图片 22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363720" y="6149975"/>
                        <a:ext cx="3231515" cy="31369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" name="图片 28" descr="捕获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78250" y="680085"/>
            <a:ext cx="5501005" cy="2074545"/>
          </a:xfrm>
          <a:prstGeom prst="rect">
            <a:avLst/>
          </a:prstGeom>
        </p:spPr>
      </p:pic>
    </p:spTree>
    <p:custDataLst>
      <p:tags r:id="rId19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27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45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3.2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图像滤波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6415" y="1486535"/>
            <a:ext cx="174117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sz="1400" b="0">
                <a:solidFill>
                  <a:srgbClr val="FFFF00"/>
                </a:solidFill>
                <a:latin typeface="+mn-ea"/>
              </a:rPr>
              <a:t>线性滤波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非线性滤波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形态学滤波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2028825" y="1661795"/>
            <a:ext cx="627380" cy="255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3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OpenCV</a:t>
            </a:r>
            <a:r>
              <a:rPr lang="zh-CN" altLang="en-US" sz="1400">
                <a:solidFill>
                  <a:schemeClr val="bg1"/>
                </a:solidFill>
              </a:rPr>
              <a:t>图像处理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3" name="右箭头 2"/>
          <p:cNvSpPr/>
          <p:nvPr/>
        </p:nvSpPr>
        <p:spPr>
          <a:xfrm>
            <a:off x="2028825" y="2112645"/>
            <a:ext cx="627380" cy="255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2028825" y="2563495"/>
            <a:ext cx="627380" cy="255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标题 14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3393440" y="1319530"/>
            <a:ext cx="2924810" cy="34226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sz="1400">
                <a:solidFill>
                  <a:schemeClr val="bg1"/>
                </a:solidFill>
                <a:sym typeface="+mn-ea"/>
              </a:rPr>
              <a:t>cv::GaussianBlur()</a:t>
            </a:r>
            <a:endParaRPr lang="en-US" sz="1400">
              <a:solidFill>
                <a:schemeClr val="bg1"/>
              </a:solidFill>
              <a:sym typeface="+mn-ea"/>
            </a:endParaRPr>
          </a:p>
        </p:txBody>
      </p:sp>
      <p:sp>
        <p:nvSpPr>
          <p:cNvPr id="17" name="标题 14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3393440" y="1960880"/>
            <a:ext cx="2924810" cy="49403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sz="1400">
                <a:solidFill>
                  <a:schemeClr val="bg1"/>
                </a:solidFill>
                <a:sym typeface="+mn-ea"/>
              </a:rPr>
              <a:t>cv::medianBlur()</a:t>
            </a:r>
            <a:endParaRPr lang="en-US" sz="14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sz="1400">
                <a:solidFill>
                  <a:schemeClr val="bg1"/>
                </a:solidFill>
                <a:sym typeface="+mn-ea"/>
              </a:rPr>
              <a:t>cv::bilateraFilte()</a:t>
            </a:r>
            <a:endParaRPr lang="en-US" sz="1400">
              <a:solidFill>
                <a:schemeClr val="bg1"/>
              </a:solidFill>
              <a:sym typeface="+mn-ea"/>
            </a:endParaRPr>
          </a:p>
        </p:txBody>
      </p:sp>
      <p:sp>
        <p:nvSpPr>
          <p:cNvPr id="18" name="标题 14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3393440" y="2760345"/>
            <a:ext cx="2924810" cy="34226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sz="1400">
                <a:solidFill>
                  <a:schemeClr val="bg1"/>
                </a:solidFill>
                <a:sym typeface="+mn-ea"/>
              </a:rPr>
              <a:t>cv::mophologyEx()</a:t>
            </a:r>
            <a:endParaRPr lang="en-US" sz="1400">
              <a:solidFill>
                <a:schemeClr val="bg1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 animBg="1"/>
      <p:bldP spid="3" grpId="0" animBg="1"/>
      <p:bldP spid="17" grpId="0"/>
      <p:bldP spid="8" grpId="0" animBg="1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313055" y="1331595"/>
            <a:ext cx="2890520" cy="575945"/>
          </a:xfrm>
        </p:spPr>
        <p:txBody>
          <a:bodyPr>
            <a:noAutofit/>
          </a:bodyPr>
          <a:p>
            <a:r>
              <a:rPr lang="zh-CN" altLang="en-US" sz="2800">
                <a:solidFill>
                  <a:srgbClr val="9CC2F0"/>
                </a:solidFill>
              </a:rPr>
              <a:t>内容概要</a:t>
            </a:r>
            <a:endParaRPr lang="zh-CN" altLang="en-US" sz="2800">
              <a:solidFill>
                <a:srgbClr val="9CC2F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46300" y="2000885"/>
            <a:ext cx="2802890" cy="25533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3.1 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认识图像数据</a:t>
            </a:r>
            <a:endParaRPr lang="zh-CN" altLang="en-US" sz="2000">
              <a:solidFill>
                <a:schemeClr val="bg1"/>
              </a:solidFill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3.2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图像滤波</a:t>
            </a:r>
            <a:endParaRPr lang="zh-CN" altLang="en-US" sz="2000">
              <a:solidFill>
                <a:schemeClr val="bg1"/>
              </a:solidFill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3.3 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图像变换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+mn-ea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3.4 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图像特征点提取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28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45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3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OpenCV</a:t>
            </a:r>
            <a:r>
              <a:rPr lang="zh-CN" altLang="en-US" sz="1400">
                <a:solidFill>
                  <a:schemeClr val="bg1"/>
                </a:solidFill>
              </a:rPr>
              <a:t>图像处理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7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1361440" y="850900"/>
            <a:ext cx="8502650" cy="575945"/>
          </a:xfrm>
        </p:spPr>
        <p:txBody>
          <a:bodyPr>
            <a:noAutofit/>
          </a:bodyPr>
          <a:p>
            <a:r>
              <a:rPr lang="zh-CN" altLang="en-US" sz="2800">
                <a:solidFill>
                  <a:srgbClr val="FFFF00"/>
                </a:solidFill>
              </a:rPr>
              <a:t>机器人、图像处理</a:t>
            </a:r>
            <a:r>
              <a:rPr lang="en-US" altLang="zh-CN" sz="2800">
                <a:solidFill>
                  <a:srgbClr val="FFFF00"/>
                </a:solidFill>
              </a:rPr>
              <a:t> </a:t>
            </a:r>
            <a:r>
              <a:rPr lang="zh-CN" altLang="en-US" sz="2800">
                <a:solidFill>
                  <a:srgbClr val="FFFF00"/>
                </a:solidFill>
              </a:rPr>
              <a:t>和</a:t>
            </a:r>
            <a:r>
              <a:rPr lang="en-US" altLang="zh-CN" sz="2800">
                <a:solidFill>
                  <a:srgbClr val="FFFF00"/>
                </a:solidFill>
              </a:rPr>
              <a:t> OpenCV </a:t>
            </a:r>
            <a:r>
              <a:rPr lang="zh-CN" altLang="en-US" sz="2800">
                <a:solidFill>
                  <a:srgbClr val="FFFF00"/>
                </a:solidFill>
              </a:rPr>
              <a:t>是什么关系？</a:t>
            </a:r>
            <a:endParaRPr lang="zh-CN" altLang="en-US" sz="2800">
              <a:solidFill>
                <a:srgbClr val="FFFF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45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178300" y="2348230"/>
            <a:ext cx="1626870" cy="16490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图像处理</a:t>
            </a:r>
            <a:endParaRPr lang="zh-CN" altLang="en-US" sz="2800"/>
          </a:p>
        </p:txBody>
      </p:sp>
      <p:sp>
        <p:nvSpPr>
          <p:cNvPr id="6" name="椭圆 5"/>
          <p:cNvSpPr/>
          <p:nvPr/>
        </p:nvSpPr>
        <p:spPr>
          <a:xfrm>
            <a:off x="2150110" y="1601470"/>
            <a:ext cx="1864995" cy="16059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机器人</a:t>
            </a:r>
            <a:endParaRPr lang="zh-CN" altLang="en-US" sz="2800"/>
          </a:p>
        </p:txBody>
      </p:sp>
      <p:sp>
        <p:nvSpPr>
          <p:cNvPr id="7" name="椭圆 6"/>
          <p:cNvSpPr/>
          <p:nvPr/>
        </p:nvSpPr>
        <p:spPr>
          <a:xfrm>
            <a:off x="2251075" y="4343400"/>
            <a:ext cx="2413635" cy="1699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/>
              <a:t>OpenCV</a:t>
            </a:r>
            <a:endParaRPr lang="en-US" altLang="zh-CN" sz="2800"/>
          </a:p>
        </p:txBody>
      </p:sp>
      <p:sp>
        <p:nvSpPr>
          <p:cNvPr id="3" name="文本框 2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3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OpenCV</a:t>
            </a:r>
            <a:r>
              <a:rPr lang="zh-CN" altLang="en-US" sz="1400">
                <a:solidFill>
                  <a:schemeClr val="bg1"/>
                </a:solidFill>
              </a:rPr>
              <a:t>图像处理</a:t>
            </a:r>
            <a:endParaRPr lang="zh-CN" altLang="en-US" sz="140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" y="1755775"/>
            <a:ext cx="1838960" cy="30740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8365" y="1573530"/>
            <a:ext cx="2703195" cy="262255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6175" y="1579245"/>
            <a:ext cx="2582545" cy="261683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0275" y="4342765"/>
            <a:ext cx="3715385" cy="244729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29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45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3.3 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图像变换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3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OpenCV</a:t>
            </a:r>
            <a:r>
              <a:rPr lang="zh-CN" altLang="en-US" sz="1400">
                <a:solidFill>
                  <a:schemeClr val="bg1"/>
                </a:solidFill>
              </a:rPr>
              <a:t>图像处理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7" name="标题 14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137920" y="1756410"/>
            <a:ext cx="9355455" cy="334010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1800">
                <a:solidFill>
                  <a:srgbClr val="FFFF00"/>
                </a:solidFill>
                <a:sym typeface="+mn-ea"/>
              </a:rPr>
              <a:t>经过3.2节图像滤波的学习，相信大家对图像处理有了一定的了解。不过，图像滤波只是很初级的处理，其目的是提升图像本身的质量。</a:t>
            </a:r>
            <a:endParaRPr lang="zh-CN" altLang="en-US" sz="1800">
              <a:solidFill>
                <a:srgbClr val="FFFF00"/>
              </a:solidFill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800">
              <a:solidFill>
                <a:srgbClr val="FFFF00"/>
              </a:solidFill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800">
                <a:solidFill>
                  <a:srgbClr val="FF0000"/>
                </a:solidFill>
                <a:sym typeface="+mn-ea"/>
              </a:rPr>
              <a:t>本节要讲到的图像变换，从改变图像的结构入手，将图像变换成不同的形态。</a:t>
            </a:r>
            <a:endParaRPr lang="zh-CN" altLang="en-US" sz="1800">
              <a:solidFill>
                <a:srgbClr val="FFFF00"/>
              </a:solidFill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800">
              <a:solidFill>
                <a:srgbClr val="FFFF00"/>
              </a:solidFill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800">
                <a:solidFill>
                  <a:srgbClr val="FFFF00"/>
                </a:solidFill>
                <a:sym typeface="+mn-ea"/>
              </a:rPr>
              <a:t>由于篇幅限制，这里重点讨论在后续视觉SLAM章节中涉及到的一些图像变换算法。其他一些常用图像变换算法将略过，比如频谱变换、小波变换、图像金字塔等，感兴趣可以查阅相关资料。</a:t>
            </a:r>
            <a:endParaRPr lang="zh-CN" altLang="en-US" sz="1800">
              <a:solidFill>
                <a:srgbClr val="FFFF00"/>
              </a:solidFill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30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45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3.3 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图像变换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6415" y="1486535"/>
            <a:ext cx="1751330" cy="18148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射影变换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霍夫变换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边缘检测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直方图均衡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1691640" y="1701800"/>
            <a:ext cx="627380" cy="255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3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OpenCV</a:t>
            </a:r>
            <a:r>
              <a:rPr lang="zh-CN" altLang="en-US" sz="1400">
                <a:solidFill>
                  <a:schemeClr val="bg1"/>
                </a:solidFill>
              </a:rPr>
              <a:t>图像处理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319020" y="1094105"/>
            <a:ext cx="5594985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400" b="1">
                <a:solidFill>
                  <a:srgbClr val="FFFF00"/>
                </a:solidFill>
                <a:latin typeface="+mn-ea"/>
              </a:rPr>
              <a:t>重映射：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就是把原图中某个位置的像素放到另一个位置，比如把图像水平翻转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</p:txBody>
      </p:sp>
      <p:graphicFrame>
        <p:nvGraphicFramePr>
          <p:cNvPr id="5" name="对象 -2147482609"/>
          <p:cNvGraphicFramePr>
            <a:graphicFrameLocks noChangeAspect="1"/>
          </p:cNvGraphicFramePr>
          <p:nvPr/>
        </p:nvGraphicFramePr>
        <p:xfrm>
          <a:off x="2182495" y="2310130"/>
          <a:ext cx="2971165" cy="499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4" imgW="1219200" imgH="203200" progId="Equation.KSEE3">
                  <p:embed/>
                </p:oleObj>
              </mc:Choice>
              <mc:Fallback>
                <p:oleObj name="" r:id="rId4" imgW="12192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82495" y="2310130"/>
                        <a:ext cx="2971165" cy="49911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4005" y="633730"/>
            <a:ext cx="4019550" cy="55911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914890" y="1581785"/>
            <a:ext cx="1406525" cy="9264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400" b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I = g(x,y)</a:t>
            </a:r>
            <a:endParaRPr lang="en-US" altLang="zh-CN" sz="2400" b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406380" y="2592070"/>
            <a:ext cx="245110" cy="26479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0" name="直接连接符 9"/>
          <p:cNvCxnSpPr>
            <a:endCxn id="9" idx="0"/>
          </p:cNvCxnSpPr>
          <p:nvPr/>
        </p:nvCxnSpPr>
        <p:spPr>
          <a:xfrm>
            <a:off x="10053320" y="2300605"/>
            <a:ext cx="475615" cy="2914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9209405" y="4150995"/>
            <a:ext cx="245110" cy="26479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785985" y="3401060"/>
            <a:ext cx="1406525" cy="9264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400" b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I = f(x,y)</a:t>
            </a:r>
            <a:endParaRPr lang="en-US" altLang="zh-CN" sz="2400" b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7" name="直接连接符 16"/>
          <p:cNvCxnSpPr>
            <a:endCxn id="12" idx="0"/>
          </p:cNvCxnSpPr>
          <p:nvPr/>
        </p:nvCxnSpPr>
        <p:spPr>
          <a:xfrm flipH="1">
            <a:off x="9331960" y="3928745"/>
            <a:ext cx="446405" cy="2222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2025015" y="3071495"/>
            <a:ext cx="1406525" cy="9556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indent="0" algn="ctr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2400" b="0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</a:rPr>
              <a:t>图</a:t>
            </a:r>
            <a:r>
              <a:rPr lang="en-US" altLang="zh-CN" sz="2400" b="0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</a:rPr>
              <a:t>-1</a:t>
            </a:r>
            <a:endParaRPr lang="en-US" altLang="zh-CN" sz="2400" b="0">
              <a:solidFill>
                <a:srgbClr val="FFFF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0" algn="ctr"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altLang="zh-CN" sz="2400" b="0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</a:rPr>
              <a:t>g(x,y)</a:t>
            </a:r>
            <a:endParaRPr lang="en-US" altLang="zh-CN" sz="2400" b="0">
              <a:solidFill>
                <a:srgbClr val="FFFF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646170" y="3071495"/>
            <a:ext cx="1406525" cy="9556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indent="0" algn="ctr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2400" b="0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</a:rPr>
              <a:t>图</a:t>
            </a:r>
            <a:r>
              <a:rPr lang="en-US" altLang="zh-CN" sz="2400" b="0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</a:rPr>
              <a:t>-2</a:t>
            </a:r>
            <a:endParaRPr lang="en-US" altLang="zh-CN" sz="2400" b="0">
              <a:solidFill>
                <a:srgbClr val="FFFF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0" algn="ctr"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altLang="zh-CN" sz="2400" b="0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</a:rPr>
              <a:t>f(x,y)</a:t>
            </a:r>
            <a:endParaRPr lang="en-US" altLang="zh-CN" sz="2400" b="0">
              <a:solidFill>
                <a:srgbClr val="FFFF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860550" y="3970020"/>
            <a:ext cx="347218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indent="0" algn="ctr"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altLang="zh-CN" sz="2400" b="0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</a:rPr>
              <a:t>g(x,y)      =    f(x’,y’)</a:t>
            </a:r>
            <a:endParaRPr lang="en-US" altLang="zh-CN" sz="2400" b="0">
              <a:solidFill>
                <a:srgbClr val="FFFF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025015" y="4553585"/>
            <a:ext cx="362902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indent="0" algn="ctr"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altLang="zh-CN" sz="2400" b="0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</a:rPr>
              <a:t>g(x,y)      =    f(x,High-y)</a:t>
            </a:r>
            <a:endParaRPr lang="en-US" altLang="zh-CN" sz="2400" b="0">
              <a:solidFill>
                <a:srgbClr val="FFFF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088005" y="5188585"/>
            <a:ext cx="482600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indent="0" algn="ctr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2400" b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设</a:t>
            </a:r>
            <a:r>
              <a:rPr lang="en-US" altLang="zh-CN" sz="2400" b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(x’,y’) = h(x,y) = (x,High-y)</a:t>
            </a:r>
            <a:endParaRPr lang="en-US" altLang="zh-CN" sz="2400" b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853565" y="5892165"/>
            <a:ext cx="362902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indent="0" algn="ctr"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altLang="zh-CN" sz="2400" b="0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</a:rPr>
              <a:t>g(x,y)      =    f(h(x,y))</a:t>
            </a:r>
            <a:endParaRPr lang="en-US" altLang="zh-CN" sz="2400" b="0">
              <a:solidFill>
                <a:srgbClr val="FFFF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7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7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/>
      <p:bldP spid="18" grpId="0"/>
      <p:bldP spid="9" grpId="0" animBg="1"/>
      <p:bldP spid="8" grpId="0"/>
      <p:bldP spid="19" grpId="0"/>
      <p:bldP spid="12" grpId="0" animBg="1"/>
      <p:bldP spid="16" grpId="0"/>
      <p:bldP spid="20" grpId="0"/>
      <p:bldP spid="22" grpId="0"/>
      <p:bldP spid="23" grpId="0"/>
      <p:bldP spid="2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31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45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3.3 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图像变换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6415" y="1486535"/>
            <a:ext cx="1751330" cy="18148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射影变换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霍夫变换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边缘检测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直方图均衡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1691640" y="1701800"/>
            <a:ext cx="627380" cy="255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3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OpenCV</a:t>
            </a:r>
            <a:r>
              <a:rPr lang="zh-CN" altLang="en-US" sz="1400">
                <a:solidFill>
                  <a:schemeClr val="bg1"/>
                </a:solidFill>
              </a:rPr>
              <a:t>图像处理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21" name="左大括号 20"/>
          <p:cNvSpPr/>
          <p:nvPr/>
        </p:nvSpPr>
        <p:spPr>
          <a:xfrm>
            <a:off x="2593975" y="1181735"/>
            <a:ext cx="254635" cy="5188585"/>
          </a:xfrm>
          <a:prstGeom prst="leftBrace">
            <a:avLst>
              <a:gd name="adj1" fmla="val 8333"/>
              <a:gd name="adj2" fmla="val 123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3123565" y="772795"/>
            <a:ext cx="1769745" cy="5692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None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欧式变换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200000"/>
              </a:lnSpc>
              <a:buNone/>
            </a:pPr>
            <a:endParaRPr lang="zh-CN" altLang="en-US" sz="14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200000"/>
              </a:lnSpc>
              <a:buNone/>
            </a:pPr>
            <a:endParaRPr lang="zh-CN" altLang="en-US" sz="14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200000"/>
              </a:lnSpc>
              <a:buNone/>
            </a:pPr>
            <a:endParaRPr lang="zh-CN" altLang="en-US" sz="14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200000"/>
              </a:lnSpc>
              <a:buNone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相似变换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200000"/>
              </a:lnSpc>
              <a:buNone/>
            </a:pPr>
            <a:endParaRPr lang="zh-CN" altLang="en-US" sz="14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200000"/>
              </a:lnSpc>
              <a:buNone/>
            </a:pPr>
            <a:endParaRPr lang="zh-CN" altLang="en-US" sz="14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200000"/>
              </a:lnSpc>
              <a:buNone/>
            </a:pPr>
            <a:endParaRPr lang="zh-CN" altLang="en-US" sz="14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200000"/>
              </a:lnSpc>
              <a:buNone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仿射变换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200000"/>
              </a:lnSpc>
              <a:buNone/>
            </a:pPr>
            <a:endParaRPr lang="zh-CN" altLang="en-US" sz="14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200000"/>
              </a:lnSpc>
              <a:buNone/>
            </a:pPr>
            <a:endParaRPr lang="zh-CN" altLang="en-US" sz="14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200000"/>
              </a:lnSpc>
              <a:buNone/>
            </a:pPr>
            <a:endParaRPr lang="zh-CN" altLang="en-US" sz="14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200000"/>
              </a:lnSpc>
              <a:buNone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射影变换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</p:txBody>
      </p:sp>
      <p:graphicFrame>
        <p:nvGraphicFramePr>
          <p:cNvPr id="26" name="对象 -2147482608"/>
          <p:cNvGraphicFramePr>
            <a:graphicFrameLocks noChangeAspect="1"/>
          </p:cNvGraphicFramePr>
          <p:nvPr/>
        </p:nvGraphicFramePr>
        <p:xfrm>
          <a:off x="4565650" y="701675"/>
          <a:ext cx="3314065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" name="" r:id="rId4" imgW="2057400" imgH="736600" progId="Equation.KSEE3">
                  <p:embed/>
                </p:oleObj>
              </mc:Choice>
              <mc:Fallback>
                <p:oleObj name="" r:id="rId4" imgW="2057400" imgH="736600" progId="Equation.KSEE3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65650" y="701675"/>
                        <a:ext cx="3314065" cy="11906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-2147482607"/>
          <p:cNvGraphicFramePr>
            <a:graphicFrameLocks noChangeAspect="1"/>
          </p:cNvGraphicFramePr>
          <p:nvPr/>
        </p:nvGraphicFramePr>
        <p:xfrm>
          <a:off x="4575175" y="2384425"/>
          <a:ext cx="3295015" cy="1042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" name="" r:id="rId6" imgW="2336800" imgH="736600" progId="Equation.KSEE3">
                  <p:embed/>
                </p:oleObj>
              </mc:Choice>
              <mc:Fallback>
                <p:oleObj name="" r:id="rId6" imgW="2336800" imgH="736600" progId="Equation.KSEE3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75175" y="2384425"/>
                        <a:ext cx="3295015" cy="104267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-2147482606"/>
          <p:cNvGraphicFramePr>
            <a:graphicFrameLocks noChangeAspect="1"/>
          </p:cNvGraphicFramePr>
          <p:nvPr/>
        </p:nvGraphicFramePr>
        <p:xfrm>
          <a:off x="4565650" y="3860165"/>
          <a:ext cx="3301365" cy="1151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" name="" r:id="rId8" imgW="2120900" imgH="736600" progId="Equation.KSEE3">
                  <p:embed/>
                </p:oleObj>
              </mc:Choice>
              <mc:Fallback>
                <p:oleObj name="" r:id="rId8" imgW="2120900" imgH="736600" progId="Equation.KSEE3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565650" y="3860165"/>
                        <a:ext cx="3301365" cy="115125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-2147482605"/>
          <p:cNvGraphicFramePr>
            <a:graphicFrameLocks noChangeAspect="1"/>
          </p:cNvGraphicFramePr>
          <p:nvPr/>
        </p:nvGraphicFramePr>
        <p:xfrm>
          <a:off x="4558030" y="5353685"/>
          <a:ext cx="3308985" cy="1131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" name="" r:id="rId10" imgW="2159000" imgH="736600" progId="Equation.KSEE3">
                  <p:embed/>
                </p:oleObj>
              </mc:Choice>
              <mc:Fallback>
                <p:oleObj name="" r:id="rId10" imgW="2159000" imgH="736600" progId="Equation.KSEE3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558030" y="5353685"/>
                        <a:ext cx="3308985" cy="113157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 animBg="1"/>
      <p:bldP spid="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32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45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3.3 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图像变换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6415" y="1486535"/>
            <a:ext cx="1751330" cy="18148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射影变换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霍夫变换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边缘检测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直方图均衡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1691640" y="1701800"/>
            <a:ext cx="627380" cy="255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3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OpenCV</a:t>
            </a:r>
            <a:r>
              <a:rPr lang="zh-CN" altLang="en-US" sz="1400">
                <a:solidFill>
                  <a:schemeClr val="bg1"/>
                </a:solidFill>
              </a:rPr>
              <a:t>图像处理</a:t>
            </a:r>
            <a:endParaRPr lang="zh-CN" altLang="en-US" sz="1400">
              <a:solidFill>
                <a:schemeClr val="bg1"/>
              </a:solidFill>
            </a:endParaRPr>
          </a:p>
        </p:txBody>
      </p:sp>
      <p:pic>
        <p:nvPicPr>
          <p:cNvPr id="39" name="图片 38" descr="捕获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225" y="857885"/>
            <a:ext cx="6801485" cy="529971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33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45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3.3 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图像变换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6415" y="1486535"/>
            <a:ext cx="1751330" cy="18148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射影变换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霍夫变换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边缘检测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直方图均衡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1760220" y="2133600"/>
            <a:ext cx="627380" cy="255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3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OpenCV</a:t>
            </a:r>
            <a:r>
              <a:rPr lang="zh-CN" altLang="en-US" sz="1400">
                <a:solidFill>
                  <a:schemeClr val="bg1"/>
                </a:solidFill>
              </a:rPr>
              <a:t>图像处理</a:t>
            </a:r>
            <a:endParaRPr lang="zh-CN" altLang="en-US" sz="1400">
              <a:solidFill>
                <a:schemeClr val="bg1"/>
              </a:solidFill>
            </a:endParaRPr>
          </a:p>
        </p:txBody>
      </p:sp>
      <p:graphicFrame>
        <p:nvGraphicFramePr>
          <p:cNvPr id="5" name="对象 -2147482600"/>
          <p:cNvGraphicFramePr>
            <a:graphicFrameLocks noChangeAspect="1"/>
          </p:cNvGraphicFramePr>
          <p:nvPr/>
        </p:nvGraphicFramePr>
        <p:xfrm>
          <a:off x="2700020" y="1292860"/>
          <a:ext cx="6976745" cy="880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4" imgW="3644900" imgH="457200" progId="Equation.KSEE3">
                  <p:embed/>
                </p:oleObj>
              </mc:Choice>
              <mc:Fallback>
                <p:oleObj name="" r:id="rId4" imgW="3644900" imgH="457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00020" y="1292860"/>
                        <a:ext cx="6976745" cy="88011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图片 15" descr="图片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7370" y="2371725"/>
            <a:ext cx="5829935" cy="428434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34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45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3.3 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图像变换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7205" y="1535430"/>
            <a:ext cx="1751330" cy="18148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射影变换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霍夫变换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边缘检测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直方图均衡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1809115" y="2597150"/>
            <a:ext cx="627380" cy="255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3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OpenCV</a:t>
            </a:r>
            <a:r>
              <a:rPr lang="zh-CN" altLang="en-US" sz="1400">
                <a:solidFill>
                  <a:schemeClr val="bg1"/>
                </a:solidFill>
              </a:rPr>
              <a:t>图像处理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941955" y="2117725"/>
            <a:ext cx="1504950" cy="224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sobel算法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canny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算法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左大括号 20"/>
          <p:cNvSpPr/>
          <p:nvPr/>
        </p:nvSpPr>
        <p:spPr>
          <a:xfrm>
            <a:off x="2613660" y="2401570"/>
            <a:ext cx="254635" cy="1677670"/>
          </a:xfrm>
          <a:prstGeom prst="leftBrace">
            <a:avLst>
              <a:gd name="adj1" fmla="val 8333"/>
              <a:gd name="adj2" fmla="val 1998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7" name="对象 -2147482597"/>
          <p:cNvGraphicFramePr>
            <a:graphicFrameLocks noChangeAspect="1"/>
          </p:cNvGraphicFramePr>
          <p:nvPr/>
        </p:nvGraphicFramePr>
        <p:xfrm>
          <a:off x="4446905" y="1645920"/>
          <a:ext cx="2743200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4" imgW="1625600" imgH="711200" progId="Equation.KSEE3">
                  <p:embed/>
                </p:oleObj>
              </mc:Choice>
              <mc:Fallback>
                <p:oleObj name="" r:id="rId4" imgW="1625600" imgH="711200" progId="Equation.KSEE3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46905" y="1645920"/>
                        <a:ext cx="2743200" cy="12065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-2147482596"/>
          <p:cNvGraphicFramePr>
            <a:graphicFrameLocks noChangeAspect="1"/>
          </p:cNvGraphicFramePr>
          <p:nvPr/>
        </p:nvGraphicFramePr>
        <p:xfrm>
          <a:off x="7842250" y="1645920"/>
          <a:ext cx="2846705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6" imgW="1688465" imgH="711200" progId="Equation.KSEE3">
                  <p:embed/>
                </p:oleObj>
              </mc:Choice>
              <mc:Fallback>
                <p:oleObj name="" r:id="rId6" imgW="1688465" imgH="711200" progId="Equation.KSEE3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842250" y="1645920"/>
                        <a:ext cx="2846705" cy="12065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-2147482595"/>
          <p:cNvGraphicFramePr>
            <a:graphicFrameLocks noChangeAspect="1"/>
          </p:cNvGraphicFramePr>
          <p:nvPr/>
        </p:nvGraphicFramePr>
        <p:xfrm>
          <a:off x="6169025" y="3162300"/>
          <a:ext cx="267208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8" imgW="1587500" imgH="316865" progId="Equation.KSEE3">
                  <p:embed/>
                </p:oleObj>
              </mc:Choice>
              <mc:Fallback>
                <p:oleObj name="" r:id="rId8" imgW="1587500" imgH="316865" progId="Equation.KSEE3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169025" y="3162300"/>
                        <a:ext cx="2672080" cy="533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0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 animBg="1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35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45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3.3 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图像变换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7205" y="1535430"/>
            <a:ext cx="1751330" cy="18148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射影变换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霍夫变换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边缘检测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直方图均衡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1877695" y="3018790"/>
            <a:ext cx="627380" cy="255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3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OpenCV</a:t>
            </a:r>
            <a:r>
              <a:rPr lang="zh-CN" altLang="en-US" sz="1400">
                <a:solidFill>
                  <a:schemeClr val="bg1"/>
                </a:solidFill>
              </a:rPr>
              <a:t>图像处理</a:t>
            </a:r>
            <a:endParaRPr lang="zh-CN" altLang="en-US" sz="1400">
              <a:solidFill>
                <a:schemeClr val="bg1"/>
              </a:solidFill>
            </a:endParaRPr>
          </a:p>
        </p:txBody>
      </p:sp>
      <p:pic>
        <p:nvPicPr>
          <p:cNvPr id="5" name="图片 4" descr="图片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790" y="885190"/>
            <a:ext cx="5092700" cy="2711450"/>
          </a:xfrm>
          <a:prstGeom prst="rect">
            <a:avLst/>
          </a:prstGeom>
        </p:spPr>
      </p:pic>
      <p:pic>
        <p:nvPicPr>
          <p:cNvPr id="16" name="图片 15" descr="图片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2790" y="3890010"/>
            <a:ext cx="5114290" cy="267398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36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45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3.3 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图像变换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7205" y="1535430"/>
            <a:ext cx="1751330" cy="18148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射影变换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霍夫变换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边缘检测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直方图均衡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1838960" y="1709420"/>
            <a:ext cx="627380" cy="255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3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OpenCV</a:t>
            </a:r>
            <a:r>
              <a:rPr lang="zh-CN" altLang="en-US" sz="1400">
                <a:solidFill>
                  <a:schemeClr val="bg1"/>
                </a:solidFill>
              </a:rPr>
              <a:t>图像处理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2" name="标题 14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3128645" y="1622425"/>
            <a:ext cx="2924810" cy="34226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sz="1400">
                <a:solidFill>
                  <a:schemeClr val="bg1"/>
                </a:solidFill>
                <a:sym typeface="+mn-ea"/>
              </a:rPr>
              <a:t>cv::warpPerspective()</a:t>
            </a:r>
            <a:endParaRPr lang="en-US" sz="1400">
              <a:solidFill>
                <a:schemeClr val="bg1"/>
              </a:solidFill>
              <a:sym typeface="+mn-ea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1838960" y="2179955"/>
            <a:ext cx="627380" cy="255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标题 14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3128645" y="2098675"/>
            <a:ext cx="2924810" cy="46990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sz="1400">
                <a:solidFill>
                  <a:schemeClr val="bg1"/>
                </a:solidFill>
                <a:sym typeface="+mn-ea"/>
              </a:rPr>
              <a:t>cv::HoughLines()</a:t>
            </a:r>
            <a:endParaRPr lang="en-US" sz="14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sz="1400">
                <a:solidFill>
                  <a:schemeClr val="bg1"/>
                </a:solidFill>
                <a:sym typeface="+mn-ea"/>
              </a:rPr>
              <a:t>cv::HoughLinesP()</a:t>
            </a:r>
            <a:endParaRPr lang="en-US" sz="140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右箭头 8"/>
          <p:cNvSpPr/>
          <p:nvPr/>
        </p:nvSpPr>
        <p:spPr>
          <a:xfrm>
            <a:off x="1838960" y="2650490"/>
            <a:ext cx="627380" cy="255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标题 14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3128645" y="2568575"/>
            <a:ext cx="2924810" cy="46990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sz="1400">
                <a:solidFill>
                  <a:schemeClr val="bg1"/>
                </a:solidFill>
                <a:sym typeface="+mn-ea"/>
              </a:rPr>
              <a:t>cv::Sobel()</a:t>
            </a:r>
            <a:endParaRPr lang="en-US" sz="14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sz="1400">
                <a:solidFill>
                  <a:schemeClr val="bg1"/>
                </a:solidFill>
                <a:sym typeface="+mn-ea"/>
              </a:rPr>
              <a:t>cv::Canny()</a:t>
            </a:r>
            <a:endParaRPr lang="en-US" sz="1400">
              <a:solidFill>
                <a:schemeClr val="bg1"/>
              </a:solidFill>
              <a:sym typeface="+mn-ea"/>
            </a:endParaRPr>
          </a:p>
        </p:txBody>
      </p:sp>
      <p:sp>
        <p:nvSpPr>
          <p:cNvPr id="14" name="右箭头 13"/>
          <p:cNvSpPr/>
          <p:nvPr/>
        </p:nvSpPr>
        <p:spPr>
          <a:xfrm>
            <a:off x="1838960" y="3038475"/>
            <a:ext cx="627380" cy="255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标题 14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3128645" y="3097530"/>
            <a:ext cx="2924810" cy="46990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sz="1400">
                <a:solidFill>
                  <a:schemeClr val="bg1"/>
                </a:solidFill>
                <a:sym typeface="+mn-ea"/>
              </a:rPr>
              <a:t>cv::calcHist()</a:t>
            </a:r>
            <a:endParaRPr lang="en-US" sz="14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sz="1400">
                <a:solidFill>
                  <a:schemeClr val="bg1"/>
                </a:solidFill>
                <a:sym typeface="+mn-ea"/>
              </a:rPr>
              <a:t>cv::equalizeHist()</a:t>
            </a:r>
            <a:endParaRPr lang="en-US" sz="1400">
              <a:solidFill>
                <a:schemeClr val="bg1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/>
      <p:bldP spid="7" grpId="0" animBg="1"/>
      <p:bldP spid="8" grpId="0"/>
      <p:bldP spid="9" grpId="0" animBg="1"/>
      <p:bldP spid="10" grpId="0"/>
      <p:bldP spid="14" grpId="0" animBg="1"/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313055" y="1331595"/>
            <a:ext cx="2890520" cy="575945"/>
          </a:xfrm>
        </p:spPr>
        <p:txBody>
          <a:bodyPr>
            <a:noAutofit/>
          </a:bodyPr>
          <a:p>
            <a:r>
              <a:rPr lang="zh-CN" altLang="en-US" sz="2800">
                <a:solidFill>
                  <a:srgbClr val="9CC2F0"/>
                </a:solidFill>
              </a:rPr>
              <a:t>内容概要</a:t>
            </a:r>
            <a:endParaRPr lang="zh-CN" altLang="en-US" sz="2800">
              <a:solidFill>
                <a:srgbClr val="9CC2F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46300" y="2000885"/>
            <a:ext cx="2802890" cy="25533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3.1 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认识图像数据</a:t>
            </a:r>
            <a:endParaRPr lang="zh-CN" altLang="en-US" sz="2000">
              <a:solidFill>
                <a:schemeClr val="bg1"/>
              </a:solidFill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3.2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图像滤波</a:t>
            </a:r>
            <a:endParaRPr lang="zh-CN" altLang="en-US" sz="2000">
              <a:solidFill>
                <a:schemeClr val="bg1"/>
              </a:solidFill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3.3 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图像变换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+mn-ea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3.4 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图像特征点提取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37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45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3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OpenCV</a:t>
            </a:r>
            <a:r>
              <a:rPr lang="zh-CN" altLang="en-US" sz="1400">
                <a:solidFill>
                  <a:schemeClr val="bg1"/>
                </a:solidFill>
              </a:rPr>
              <a:t>图像处理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7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38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45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3.4 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图像特征点提取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3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OpenCV</a:t>
            </a:r>
            <a:r>
              <a:rPr lang="zh-CN" altLang="en-US" sz="1400">
                <a:solidFill>
                  <a:schemeClr val="bg1"/>
                </a:solidFill>
              </a:rPr>
              <a:t>图像处理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0" name="标题 14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137920" y="1550670"/>
            <a:ext cx="9355455" cy="392811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1800">
                <a:solidFill>
                  <a:srgbClr val="FFFF00"/>
                </a:solidFill>
                <a:sym typeface="+mn-ea"/>
              </a:rPr>
              <a:t>特征点提取算法能帮助计算机获取</a:t>
            </a:r>
            <a:r>
              <a:rPr lang="zh-CN" altLang="en-US" sz="1800">
                <a:solidFill>
                  <a:srgbClr val="FF0000"/>
                </a:solidFill>
                <a:sym typeface="+mn-ea"/>
              </a:rPr>
              <a:t>图像的区域特征信息</a:t>
            </a:r>
            <a:r>
              <a:rPr lang="zh-CN" altLang="en-US" sz="1800">
                <a:solidFill>
                  <a:srgbClr val="FFFF00"/>
                </a:solidFill>
                <a:sym typeface="+mn-ea"/>
              </a:rPr>
              <a:t>，并应用于图像识别、图像匹配、三维重建、物体跟踪等领域。在实际工程中，具有很高的应用价值。</a:t>
            </a:r>
            <a:endParaRPr lang="zh-CN" altLang="en-US" sz="1800">
              <a:solidFill>
                <a:srgbClr val="FFFF00"/>
              </a:solidFill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800">
              <a:solidFill>
                <a:srgbClr val="FFFF00"/>
              </a:solidFill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800">
                <a:solidFill>
                  <a:srgbClr val="FFFF00"/>
                </a:solidFill>
                <a:sym typeface="+mn-ea"/>
              </a:rPr>
              <a:t>在图像领域，特征点（feature points）也常常被称为</a:t>
            </a:r>
            <a:r>
              <a:rPr lang="zh-CN" altLang="en-US" sz="1800">
                <a:solidFill>
                  <a:srgbClr val="FF0000"/>
                </a:solidFill>
                <a:sym typeface="+mn-ea"/>
              </a:rPr>
              <a:t>关键点（key points）</a:t>
            </a:r>
            <a:r>
              <a:rPr lang="zh-CN" altLang="en-US" sz="1800">
                <a:solidFill>
                  <a:srgbClr val="FFFF00"/>
                </a:solidFill>
                <a:sym typeface="+mn-ea"/>
              </a:rPr>
              <a:t>或兴趣点（interest points）。</a:t>
            </a:r>
            <a:endParaRPr lang="zh-CN" altLang="en-US" sz="1800">
              <a:solidFill>
                <a:srgbClr val="FFFF00"/>
              </a:solidFill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800">
              <a:solidFill>
                <a:srgbClr val="FFFF00"/>
              </a:solidFill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800">
                <a:solidFill>
                  <a:srgbClr val="FFFF00"/>
                </a:solidFill>
                <a:sym typeface="+mn-ea"/>
              </a:rPr>
              <a:t>特征点的提取有多种算法，可以从图像纹理信息来提取，也可以通过图像区域灰度统计信息来提取，或者通过频谱变化、小波变换等变换后的特殊空间进行提取。</a:t>
            </a:r>
            <a:endParaRPr lang="zh-CN" altLang="en-US" sz="1800">
              <a:solidFill>
                <a:srgbClr val="FFFF00"/>
              </a:solidFill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703195" y="775970"/>
            <a:ext cx="6736715" cy="822325"/>
          </a:xfrm>
        </p:spPr>
        <p:txBody>
          <a:bodyPr>
            <a:noAutofit/>
          </a:bodyPr>
          <a:p>
            <a:pPr algn="ctr">
              <a:lnSpc>
                <a:spcPct val="150000"/>
              </a:lnSpc>
            </a:pPr>
            <a:r>
              <a:rPr lang="zh-CN" altLang="en-US" sz="2800">
                <a:solidFill>
                  <a:srgbClr val="FFFF00"/>
                </a:solidFill>
              </a:rPr>
              <a:t>①机器人，为什么需要图像处理技术？</a:t>
            </a:r>
            <a:endParaRPr lang="zh-CN" altLang="en-US" sz="2800">
              <a:solidFill>
                <a:srgbClr val="FFFF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45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3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OpenCV</a:t>
            </a:r>
            <a:r>
              <a:rPr lang="zh-CN" altLang="en-US" sz="1400">
                <a:solidFill>
                  <a:schemeClr val="bg1"/>
                </a:solidFill>
              </a:rPr>
              <a:t>图像处理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903595" y="2309495"/>
            <a:ext cx="9620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>
                <a:solidFill>
                  <a:srgbClr val="FFFF00"/>
                </a:solidFill>
              </a:rPr>
              <a:t>眼</a:t>
            </a:r>
            <a:endParaRPr lang="zh-CN" altLang="en-US" sz="2400">
              <a:solidFill>
                <a:srgbClr val="FFFF00"/>
              </a:solidFill>
            </a:endParaRPr>
          </a:p>
        </p:txBody>
      </p:sp>
      <p:sp>
        <p:nvSpPr>
          <p:cNvPr id="12" name="左右箭头 11"/>
          <p:cNvSpPr/>
          <p:nvPr/>
        </p:nvSpPr>
        <p:spPr>
          <a:xfrm>
            <a:off x="6675755" y="2385060"/>
            <a:ext cx="712470" cy="309245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388225" y="2309495"/>
            <a:ext cx="112903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>
                <a:solidFill>
                  <a:srgbClr val="FFFF00"/>
                </a:solidFill>
              </a:rPr>
              <a:t>摄像头</a:t>
            </a:r>
            <a:endParaRPr lang="zh-CN" altLang="en-US" sz="2400">
              <a:solidFill>
                <a:srgbClr val="FFFF00"/>
              </a:solidFill>
            </a:endParaRPr>
          </a:p>
        </p:txBody>
      </p:sp>
      <p:sp>
        <p:nvSpPr>
          <p:cNvPr id="9" name="左右箭头 8"/>
          <p:cNvSpPr/>
          <p:nvPr/>
        </p:nvSpPr>
        <p:spPr>
          <a:xfrm>
            <a:off x="8450580" y="2385060"/>
            <a:ext cx="712470" cy="309245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105900" y="2309495"/>
            <a:ext cx="9137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>
                <a:solidFill>
                  <a:srgbClr val="FFFF00"/>
                </a:solidFill>
              </a:rPr>
              <a:t>图像</a:t>
            </a:r>
            <a:endParaRPr lang="zh-CN" altLang="en-US" sz="2400">
              <a:solidFill>
                <a:srgbClr val="FFFF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400030" y="1570990"/>
            <a:ext cx="151130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buFont typeface="Wingdings" panose="05000000000000000000" charset="0"/>
              <a:buChar char="ü"/>
            </a:pPr>
            <a:r>
              <a:rPr lang="zh-CN" altLang="en-US" sz="2400">
                <a:solidFill>
                  <a:srgbClr val="FFFF00"/>
                </a:solidFill>
                <a:sym typeface="+mn-ea"/>
              </a:rPr>
              <a:t>感知</a:t>
            </a:r>
            <a:endParaRPr lang="zh-CN" altLang="en-US" sz="2400">
              <a:solidFill>
                <a:srgbClr val="FFFF00"/>
              </a:solidFill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ü"/>
            </a:pPr>
            <a:r>
              <a:rPr lang="zh-CN" altLang="en-US" sz="2400">
                <a:solidFill>
                  <a:srgbClr val="FFFF00"/>
                </a:solidFill>
                <a:sym typeface="+mn-ea"/>
              </a:rPr>
              <a:t>识别</a:t>
            </a:r>
            <a:endParaRPr lang="zh-CN" altLang="en-US" sz="2400">
              <a:solidFill>
                <a:srgbClr val="FFFF00"/>
              </a:solidFill>
            </a:endParaRPr>
          </a:p>
          <a:p>
            <a:pPr marL="342900" indent="-342900" algn="l">
              <a:buFont typeface="Wingdings" panose="05000000000000000000" charset="0"/>
              <a:buChar char="ü"/>
            </a:pPr>
            <a:r>
              <a:rPr lang="zh-CN" altLang="en-US" sz="2400">
                <a:solidFill>
                  <a:srgbClr val="FFFF00"/>
                </a:solidFill>
              </a:rPr>
              <a:t>定位</a:t>
            </a:r>
            <a:endParaRPr lang="zh-CN" altLang="en-US" sz="2400">
              <a:solidFill>
                <a:srgbClr val="FFFF00"/>
              </a:solidFill>
            </a:endParaRPr>
          </a:p>
          <a:p>
            <a:pPr marL="342900" indent="-342900" algn="l">
              <a:buFont typeface="Wingdings" panose="05000000000000000000" charset="0"/>
              <a:buChar char="ü"/>
            </a:pPr>
            <a:r>
              <a:rPr lang="zh-CN" altLang="en-US" sz="2400">
                <a:solidFill>
                  <a:srgbClr val="FFFF00"/>
                </a:solidFill>
              </a:rPr>
              <a:t>建图</a:t>
            </a:r>
            <a:endParaRPr lang="zh-CN" altLang="en-US" sz="2400">
              <a:solidFill>
                <a:srgbClr val="FFFF00"/>
              </a:solidFill>
            </a:endParaRPr>
          </a:p>
          <a:p>
            <a:pPr marL="342900" indent="-342900" algn="l">
              <a:buFont typeface="Wingdings" panose="05000000000000000000" charset="0"/>
              <a:buChar char="ü"/>
            </a:pPr>
            <a:r>
              <a:rPr lang="zh-CN" altLang="en-US" sz="2400">
                <a:solidFill>
                  <a:srgbClr val="FFFF00"/>
                </a:solidFill>
              </a:rPr>
              <a:t>避障</a:t>
            </a:r>
            <a:endParaRPr lang="zh-CN" altLang="en-US" sz="2400">
              <a:solidFill>
                <a:srgbClr val="FFFF00"/>
              </a:solidFill>
            </a:endParaRPr>
          </a:p>
          <a:p>
            <a:pPr marL="342900" indent="-342900" algn="l">
              <a:buFont typeface="Wingdings" panose="05000000000000000000" charset="0"/>
              <a:buChar char="ü"/>
            </a:pPr>
            <a:r>
              <a:rPr lang="en-US" altLang="zh-CN" sz="2400">
                <a:solidFill>
                  <a:srgbClr val="FFFF00"/>
                </a:solidFill>
              </a:rPr>
              <a:t>...</a:t>
            </a:r>
            <a:endParaRPr lang="en-US" altLang="zh-CN" sz="2400">
              <a:solidFill>
                <a:srgbClr val="FFFF00"/>
              </a:solidFill>
            </a:endParaRPr>
          </a:p>
        </p:txBody>
      </p:sp>
      <p:sp>
        <p:nvSpPr>
          <p:cNvPr id="17" name="左大括号 16"/>
          <p:cNvSpPr/>
          <p:nvPr/>
        </p:nvSpPr>
        <p:spPr>
          <a:xfrm>
            <a:off x="10019665" y="1849120"/>
            <a:ext cx="284480" cy="145161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550" y="2057400"/>
            <a:ext cx="5276850" cy="40767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5903595" y="3198495"/>
            <a:ext cx="9620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>
                <a:solidFill>
                  <a:srgbClr val="FFFF00"/>
                </a:solidFill>
              </a:rPr>
              <a:t>耳</a:t>
            </a:r>
            <a:endParaRPr lang="zh-CN" altLang="en-US" sz="2400">
              <a:solidFill>
                <a:srgbClr val="FFFF00"/>
              </a:solidFill>
            </a:endParaRPr>
          </a:p>
        </p:txBody>
      </p:sp>
      <p:sp>
        <p:nvSpPr>
          <p:cNvPr id="21" name="左右箭头 20"/>
          <p:cNvSpPr/>
          <p:nvPr/>
        </p:nvSpPr>
        <p:spPr>
          <a:xfrm>
            <a:off x="6675755" y="3274060"/>
            <a:ext cx="712470" cy="309245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442200" y="3198495"/>
            <a:ext cx="112903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>
                <a:solidFill>
                  <a:srgbClr val="FFFF00"/>
                </a:solidFill>
              </a:rPr>
              <a:t>麦克风</a:t>
            </a:r>
            <a:endParaRPr lang="zh-CN" altLang="en-US" sz="2400">
              <a:solidFill>
                <a:srgbClr val="FFFF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903595" y="3963035"/>
            <a:ext cx="9620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>
                <a:solidFill>
                  <a:srgbClr val="FFFF00"/>
                </a:solidFill>
              </a:rPr>
              <a:t>口</a:t>
            </a:r>
            <a:endParaRPr lang="zh-CN" altLang="en-US" sz="2400">
              <a:solidFill>
                <a:srgbClr val="FFFF00"/>
              </a:solidFill>
            </a:endParaRPr>
          </a:p>
        </p:txBody>
      </p:sp>
      <p:sp>
        <p:nvSpPr>
          <p:cNvPr id="24" name="左右箭头 23"/>
          <p:cNvSpPr/>
          <p:nvPr/>
        </p:nvSpPr>
        <p:spPr>
          <a:xfrm>
            <a:off x="6675755" y="4038600"/>
            <a:ext cx="712470" cy="309245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472045" y="3963035"/>
            <a:ext cx="112903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>
                <a:solidFill>
                  <a:srgbClr val="FFFF00"/>
                </a:solidFill>
              </a:rPr>
              <a:t>扬声器</a:t>
            </a:r>
            <a:endParaRPr lang="zh-CN" altLang="en-US" sz="2400">
              <a:solidFill>
                <a:srgbClr val="FFFF0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903595" y="4590415"/>
            <a:ext cx="9620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>
                <a:solidFill>
                  <a:srgbClr val="FFFF00"/>
                </a:solidFill>
              </a:rPr>
              <a:t>鼻</a:t>
            </a:r>
            <a:endParaRPr lang="zh-CN" altLang="en-US" sz="2400">
              <a:solidFill>
                <a:srgbClr val="FFFF00"/>
              </a:solidFill>
            </a:endParaRPr>
          </a:p>
        </p:txBody>
      </p:sp>
      <p:sp>
        <p:nvSpPr>
          <p:cNvPr id="27" name="左右箭头 26"/>
          <p:cNvSpPr/>
          <p:nvPr/>
        </p:nvSpPr>
        <p:spPr>
          <a:xfrm>
            <a:off x="6675755" y="4672965"/>
            <a:ext cx="712470" cy="309245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367270" y="4590415"/>
            <a:ext cx="19678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>
                <a:solidFill>
                  <a:srgbClr val="FFFF00"/>
                </a:solidFill>
              </a:rPr>
              <a:t>气体传感器</a:t>
            </a:r>
            <a:endParaRPr lang="zh-CN" altLang="en-US" sz="2400">
              <a:solidFill>
                <a:srgbClr val="FFFF0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897245" y="5050790"/>
            <a:ext cx="9620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>
                <a:solidFill>
                  <a:srgbClr val="FFFF00"/>
                </a:solidFill>
              </a:rPr>
              <a:t>手</a:t>
            </a:r>
            <a:endParaRPr lang="zh-CN" altLang="en-US" sz="2400">
              <a:solidFill>
                <a:srgbClr val="FFFF00"/>
              </a:solidFill>
            </a:endParaRPr>
          </a:p>
        </p:txBody>
      </p:sp>
      <p:sp>
        <p:nvSpPr>
          <p:cNvPr id="31" name="左右箭头 30"/>
          <p:cNvSpPr/>
          <p:nvPr/>
        </p:nvSpPr>
        <p:spPr>
          <a:xfrm>
            <a:off x="6669405" y="5133340"/>
            <a:ext cx="712470" cy="309245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237095" y="5050790"/>
            <a:ext cx="19678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>
                <a:solidFill>
                  <a:srgbClr val="FFFF00"/>
                </a:solidFill>
              </a:rPr>
              <a:t>机械手臂</a:t>
            </a:r>
            <a:endParaRPr lang="zh-CN" altLang="en-US" sz="2400">
              <a:solidFill>
                <a:srgbClr val="FFFF00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897245" y="5546090"/>
            <a:ext cx="9620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>
                <a:solidFill>
                  <a:srgbClr val="FFFF00"/>
                </a:solidFill>
              </a:rPr>
              <a:t>脚</a:t>
            </a:r>
            <a:endParaRPr lang="zh-CN" altLang="en-US" sz="2400">
              <a:solidFill>
                <a:srgbClr val="FFFF00"/>
              </a:solidFill>
            </a:endParaRPr>
          </a:p>
        </p:txBody>
      </p:sp>
      <p:sp>
        <p:nvSpPr>
          <p:cNvPr id="34" name="左右箭头 33"/>
          <p:cNvSpPr/>
          <p:nvPr/>
        </p:nvSpPr>
        <p:spPr>
          <a:xfrm>
            <a:off x="6669405" y="5628640"/>
            <a:ext cx="712470" cy="309245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360920" y="5546090"/>
            <a:ext cx="14776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>
                <a:solidFill>
                  <a:srgbClr val="FFFF00"/>
                </a:solidFill>
              </a:rPr>
              <a:t>驱动轮</a:t>
            </a:r>
            <a:endParaRPr lang="zh-CN" altLang="en-US" sz="2400">
              <a:solidFill>
                <a:srgbClr val="FFFF00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897245" y="6071870"/>
            <a:ext cx="9620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400">
                <a:solidFill>
                  <a:srgbClr val="FFFF00"/>
                </a:solidFill>
              </a:rPr>
              <a:t>...</a:t>
            </a:r>
            <a:endParaRPr lang="en-US" altLang="zh-CN" sz="2400">
              <a:solidFill>
                <a:srgbClr val="FFFF00"/>
              </a:solidFill>
            </a:endParaRPr>
          </a:p>
        </p:txBody>
      </p: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/>
      <p:bldP spid="12" grpId="0" animBg="1"/>
      <p:bldP spid="20" grpId="0"/>
      <p:bldP spid="22" grpId="0"/>
      <p:bldP spid="21" grpId="0" animBg="1"/>
      <p:bldP spid="23" grpId="0"/>
      <p:bldP spid="24" grpId="0" animBg="1"/>
      <p:bldP spid="25" grpId="0"/>
      <p:bldP spid="26" grpId="0"/>
      <p:bldP spid="27" grpId="0" animBg="1"/>
      <p:bldP spid="29" grpId="0"/>
      <p:bldP spid="30" grpId="0"/>
      <p:bldP spid="32" grpId="0"/>
      <p:bldP spid="31" grpId="0" animBg="1"/>
      <p:bldP spid="33" grpId="0"/>
      <p:bldP spid="35" grpId="0"/>
      <p:bldP spid="34" grpId="0" animBg="1"/>
      <p:bldP spid="36" grpId="0"/>
      <p:bldP spid="9" grpId="0" animBg="1"/>
      <p:bldP spid="17" grpId="0" animBg="1"/>
      <p:bldP spid="14" grpId="0"/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39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45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3.4 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图像特征点提取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6415" y="1486535"/>
            <a:ext cx="1702435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SIFT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特征点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SURF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特征点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ORB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特征点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2098675" y="1682115"/>
            <a:ext cx="627380" cy="255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3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OpenCV</a:t>
            </a:r>
            <a:r>
              <a:rPr lang="zh-CN" altLang="en-US" sz="1400">
                <a:solidFill>
                  <a:schemeClr val="bg1"/>
                </a:solidFill>
              </a:rPr>
              <a:t>图像处理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16275" y="1099185"/>
            <a:ext cx="187833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尺度空间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特征点位置提取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特征点方向提取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21" name="左大括号 20"/>
          <p:cNvSpPr/>
          <p:nvPr/>
        </p:nvSpPr>
        <p:spPr>
          <a:xfrm>
            <a:off x="2905760" y="1369060"/>
            <a:ext cx="254635" cy="1011555"/>
          </a:xfrm>
          <a:prstGeom prst="leftBrace">
            <a:avLst>
              <a:gd name="adj1" fmla="val 8333"/>
              <a:gd name="adj2" fmla="val 445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7" name="图片 16" descr="捕获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7280" y="1032510"/>
            <a:ext cx="7008495" cy="2291080"/>
          </a:xfrm>
          <a:prstGeom prst="rect">
            <a:avLst/>
          </a:prstGeom>
        </p:spPr>
      </p:pic>
      <p:pic>
        <p:nvPicPr>
          <p:cNvPr id="18" name="图片 18" descr="图3-17提取SIFT特征示例（小）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0805" y="3565525"/>
            <a:ext cx="2654935" cy="278955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7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40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45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3.4 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图像特征点提取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6415" y="1486535"/>
            <a:ext cx="1702435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SIFT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特征点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SURF</a:t>
            </a: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特征点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ORB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特征点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2030095" y="2132965"/>
            <a:ext cx="627380" cy="255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3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OpenCV</a:t>
            </a:r>
            <a:r>
              <a:rPr lang="zh-CN" altLang="en-US" sz="1400">
                <a:solidFill>
                  <a:schemeClr val="bg1"/>
                </a:solidFill>
              </a:rPr>
              <a:t>图像处理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84220" y="1568450"/>
            <a:ext cx="487934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尺度空间（利用盒式滤波近似计算</a:t>
            </a:r>
            <a:r>
              <a:rPr lang="en-US" altLang="zh-CN" sz="1400">
                <a:solidFill>
                  <a:srgbClr val="FFFF00"/>
                </a:solidFill>
                <a:latin typeface="+mn-ea"/>
                <a:sym typeface="+mn-ea"/>
              </a:rPr>
              <a:t>Hessian</a:t>
            </a: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矩阵）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特征点位置提取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特征点方向提取（</a:t>
            </a:r>
            <a:r>
              <a:rPr lang="en-US" altLang="zh-CN" sz="1400">
                <a:solidFill>
                  <a:srgbClr val="FFFF00"/>
                </a:solidFill>
                <a:latin typeface="+mn-ea"/>
                <a:sym typeface="+mn-ea"/>
              </a:rPr>
              <a:t> </a:t>
            </a: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统计扇形区域小波特征点）</a:t>
            </a:r>
            <a:endParaRPr lang="zh-CN" altLang="en-US" sz="1400" b="0">
              <a:solidFill>
                <a:srgbClr val="FFFF00"/>
              </a:solidFill>
              <a:latin typeface="+mn-ea"/>
              <a:sym typeface="+mn-ea"/>
            </a:endParaRPr>
          </a:p>
        </p:txBody>
      </p:sp>
      <p:sp>
        <p:nvSpPr>
          <p:cNvPr id="21" name="左大括号 20"/>
          <p:cNvSpPr/>
          <p:nvPr/>
        </p:nvSpPr>
        <p:spPr>
          <a:xfrm>
            <a:off x="2843530" y="1858645"/>
            <a:ext cx="254635" cy="1011555"/>
          </a:xfrm>
          <a:prstGeom prst="leftBrace">
            <a:avLst>
              <a:gd name="adj1" fmla="val 8333"/>
              <a:gd name="adj2" fmla="val 445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2" name="图片 22" descr="图3-21提取SURF特征示例（小）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860" y="3096895"/>
            <a:ext cx="2680970" cy="2818130"/>
          </a:xfrm>
          <a:prstGeom prst="rect">
            <a:avLst/>
          </a:prstGeom>
        </p:spPr>
      </p:pic>
      <p:pic>
        <p:nvPicPr>
          <p:cNvPr id="3" name="图片 18" descr="图3-17提取SIFT特征示例（小）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9670" y="3125470"/>
            <a:ext cx="2654935" cy="278955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41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45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3.4 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图像特征点提取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6415" y="1486535"/>
            <a:ext cx="1702435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SIFT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特征点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SURF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特征点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ORB</a:t>
            </a: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特征点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1971675" y="2545080"/>
            <a:ext cx="627380" cy="255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3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OpenCV</a:t>
            </a:r>
            <a:r>
              <a:rPr lang="zh-CN" altLang="en-US" sz="1400">
                <a:solidFill>
                  <a:schemeClr val="bg1"/>
                </a:solidFill>
              </a:rPr>
              <a:t>图像处理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943225" y="2021840"/>
            <a:ext cx="487934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尺度空间（不同尺度图像直接拼接成一张大图）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特征点位置提取（提取</a:t>
            </a:r>
            <a:r>
              <a:rPr lang="en-US" altLang="zh-CN" sz="1400">
                <a:solidFill>
                  <a:srgbClr val="FFFF00"/>
                </a:solidFill>
                <a:latin typeface="+mn-ea"/>
                <a:sym typeface="+mn-ea"/>
              </a:rPr>
              <a:t>oFAST</a:t>
            </a: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）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特征点方向提取（</a:t>
            </a:r>
            <a:r>
              <a:rPr lang="en-US" altLang="zh-CN" sz="1400">
                <a:solidFill>
                  <a:srgbClr val="FFFF00"/>
                </a:solidFill>
                <a:latin typeface="+mn-ea"/>
                <a:sym typeface="+mn-ea"/>
              </a:rPr>
              <a:t> </a:t>
            </a: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领域中心到质心的方向）</a:t>
            </a:r>
            <a:endParaRPr lang="zh-CN" altLang="en-US" sz="1400" b="0">
              <a:solidFill>
                <a:srgbClr val="FFFF00"/>
              </a:solidFill>
              <a:latin typeface="+mn-ea"/>
              <a:sym typeface="+mn-ea"/>
            </a:endParaRPr>
          </a:p>
        </p:txBody>
      </p:sp>
      <p:sp>
        <p:nvSpPr>
          <p:cNvPr id="21" name="左大括号 20"/>
          <p:cNvSpPr/>
          <p:nvPr/>
        </p:nvSpPr>
        <p:spPr>
          <a:xfrm>
            <a:off x="2695575" y="2265045"/>
            <a:ext cx="254635" cy="1011555"/>
          </a:xfrm>
          <a:prstGeom prst="leftBrace">
            <a:avLst>
              <a:gd name="adj1" fmla="val 8333"/>
              <a:gd name="adj2" fmla="val 445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2" name="图片 22" descr="图3-21提取SURF特征示例（小）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250" y="3647440"/>
            <a:ext cx="2680970" cy="2818130"/>
          </a:xfrm>
          <a:prstGeom prst="rect">
            <a:avLst/>
          </a:prstGeom>
        </p:spPr>
      </p:pic>
      <p:pic>
        <p:nvPicPr>
          <p:cNvPr id="3" name="图片 18" descr="图3-17提取SIFT特征示例（小）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50" y="3642360"/>
            <a:ext cx="2654935" cy="2789555"/>
          </a:xfrm>
          <a:prstGeom prst="rect">
            <a:avLst/>
          </a:prstGeom>
        </p:spPr>
      </p:pic>
      <p:pic>
        <p:nvPicPr>
          <p:cNvPr id="5" name="图片 4" descr="捕获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8470" y="1219200"/>
            <a:ext cx="5323840" cy="1918335"/>
          </a:xfrm>
          <a:prstGeom prst="rect">
            <a:avLst/>
          </a:prstGeom>
        </p:spPr>
      </p:pic>
      <p:pic>
        <p:nvPicPr>
          <p:cNvPr id="25" name="图片 25" descr="图3-25提取ORB特征示例（小）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8770" y="3642360"/>
            <a:ext cx="2686050" cy="282257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42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45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3.4 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图像特征点提取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6415" y="1486535"/>
            <a:ext cx="1702435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SIFT</a:t>
            </a: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特征点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SURF</a:t>
            </a: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特征点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ORB</a:t>
            </a: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特征点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3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OpenCV</a:t>
            </a:r>
            <a:r>
              <a:rPr lang="zh-CN" altLang="en-US" sz="1400">
                <a:solidFill>
                  <a:schemeClr val="bg1"/>
                </a:solidFill>
              </a:rPr>
              <a:t>图像处理</a:t>
            </a:r>
            <a:endParaRPr lang="zh-CN" altLang="en-US" sz="140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920" y="3321050"/>
            <a:ext cx="9652635" cy="198183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43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45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5303520" y="1029335"/>
            <a:ext cx="905510" cy="496570"/>
          </a:xfrm>
        </p:spPr>
        <p:txBody>
          <a:bodyPr>
            <a:noAutofit/>
          </a:bodyPr>
          <a:p>
            <a:pPr algn="l"/>
            <a:r>
              <a:rPr lang="zh-CN" altLang="en-US" sz="2000">
                <a:solidFill>
                  <a:srgbClr val="9CC2F0"/>
                </a:solidFill>
                <a:sym typeface="+mn-ea"/>
              </a:rPr>
              <a:t>拓</a:t>
            </a:r>
            <a:r>
              <a:rPr lang="en-US" altLang="zh-CN" sz="2000">
                <a:solidFill>
                  <a:srgbClr val="9CC2F0"/>
                </a:solidFill>
                <a:sym typeface="+mn-ea"/>
              </a:rPr>
              <a:t> 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展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3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OpenCV</a:t>
            </a:r>
            <a:r>
              <a:rPr lang="zh-CN" altLang="en-US" sz="1400">
                <a:solidFill>
                  <a:schemeClr val="bg1"/>
                </a:solidFill>
              </a:rPr>
              <a:t>图像处理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7" name="标题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213360" y="3623945"/>
            <a:ext cx="1564005" cy="49085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rgbClr val="FFFF00"/>
                </a:solidFill>
              </a:rPr>
              <a:t>机器人</a:t>
            </a:r>
            <a:endParaRPr lang="zh-CN" altLang="en-US" sz="2400">
              <a:solidFill>
                <a:srgbClr val="FFFF00"/>
              </a:solidFill>
            </a:endParaRPr>
          </a:p>
        </p:txBody>
      </p:sp>
      <p:sp>
        <p:nvSpPr>
          <p:cNvPr id="8" name="标题 1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3355975" y="2450465"/>
            <a:ext cx="1564005" cy="49085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rgbClr val="FFFF00"/>
                </a:solidFill>
              </a:rPr>
              <a:t>单目相机</a:t>
            </a:r>
            <a:endParaRPr lang="zh-CN" altLang="en-US" sz="2400">
              <a:solidFill>
                <a:srgbClr val="FFFF00"/>
              </a:solidFill>
            </a:endParaRPr>
          </a:p>
        </p:txBody>
      </p:sp>
      <p:sp>
        <p:nvSpPr>
          <p:cNvPr id="10" name="标题 1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2223770" y="4404360"/>
            <a:ext cx="3829050" cy="174561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rgbClr val="FFFF00"/>
                </a:solidFill>
              </a:rPr>
              <a:t>双目相机</a:t>
            </a:r>
            <a:endParaRPr lang="zh-CN" altLang="en-US" sz="240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FFFF00"/>
                </a:solidFill>
              </a:rPr>
              <a:t>RGB-D</a:t>
            </a:r>
            <a:r>
              <a:rPr lang="zh-CN" altLang="en-US" sz="2400">
                <a:solidFill>
                  <a:srgbClr val="FFFF00"/>
                </a:solidFill>
              </a:rPr>
              <a:t>相机</a:t>
            </a:r>
            <a:endParaRPr lang="zh-CN" altLang="en-US" sz="240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rgbClr val="FFFF00"/>
                </a:solidFill>
              </a:rPr>
              <a:t>激光雷达（单线、多线）</a:t>
            </a:r>
            <a:endParaRPr lang="zh-CN" altLang="en-US" sz="2400">
              <a:solidFill>
                <a:srgbClr val="FFFF00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7820" y="2032635"/>
            <a:ext cx="1544955" cy="132651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2210" y="4161155"/>
            <a:ext cx="4414520" cy="94170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7840" y="5253355"/>
            <a:ext cx="1225550" cy="1424305"/>
          </a:xfrm>
          <a:prstGeom prst="rect">
            <a:avLst/>
          </a:prstGeom>
        </p:spPr>
      </p:pic>
      <p:sp>
        <p:nvSpPr>
          <p:cNvPr id="18" name="右箭头 17"/>
          <p:cNvSpPr/>
          <p:nvPr/>
        </p:nvSpPr>
        <p:spPr>
          <a:xfrm rot="19740000">
            <a:off x="1529080" y="3213100"/>
            <a:ext cx="1520190" cy="304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右箭头 18"/>
          <p:cNvSpPr/>
          <p:nvPr/>
        </p:nvSpPr>
        <p:spPr>
          <a:xfrm rot="2520000">
            <a:off x="1466215" y="4479925"/>
            <a:ext cx="1520190" cy="304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右箭头 19"/>
          <p:cNvSpPr/>
          <p:nvPr/>
        </p:nvSpPr>
        <p:spPr>
          <a:xfrm>
            <a:off x="8602980" y="2543810"/>
            <a:ext cx="951230" cy="304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标题 1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9701530" y="2450465"/>
            <a:ext cx="2123440" cy="49085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rgbClr val="FFFF00"/>
                </a:solidFill>
              </a:rPr>
              <a:t>图像（</a:t>
            </a:r>
            <a:r>
              <a:rPr lang="en-US" altLang="zh-CN" sz="2400">
                <a:solidFill>
                  <a:srgbClr val="FFFF00"/>
                </a:solidFill>
              </a:rPr>
              <a:t>2D</a:t>
            </a:r>
            <a:r>
              <a:rPr lang="zh-CN" altLang="en-US" sz="2400">
                <a:solidFill>
                  <a:srgbClr val="FFFF00"/>
                </a:solidFill>
              </a:rPr>
              <a:t>）</a:t>
            </a:r>
            <a:endParaRPr lang="zh-CN" altLang="en-US" sz="2400">
              <a:solidFill>
                <a:srgbClr val="FFFF00"/>
              </a:solidFill>
            </a:endParaRPr>
          </a:p>
        </p:txBody>
      </p:sp>
      <p:sp>
        <p:nvSpPr>
          <p:cNvPr id="24" name="标题 1"/>
          <p:cNvSpPr>
            <a:spLocks noGrp="1"/>
          </p:cNvSpPr>
          <p:nvPr>
            <p:custDataLst>
              <p:tags r:id="rId11"/>
            </p:custDataLst>
          </p:nvPr>
        </p:nvSpPr>
        <p:spPr>
          <a:xfrm>
            <a:off x="9851390" y="5193665"/>
            <a:ext cx="2123440" cy="49085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rgbClr val="FFFF00"/>
                </a:solidFill>
              </a:rPr>
              <a:t>点云（</a:t>
            </a:r>
            <a:r>
              <a:rPr lang="en-US" altLang="zh-CN" sz="2400">
                <a:solidFill>
                  <a:srgbClr val="FFFF00"/>
                </a:solidFill>
              </a:rPr>
              <a:t>3D</a:t>
            </a:r>
            <a:r>
              <a:rPr lang="zh-CN" altLang="en-US" sz="2400">
                <a:solidFill>
                  <a:srgbClr val="FFFF00"/>
                </a:solidFill>
              </a:rPr>
              <a:t>）</a:t>
            </a:r>
            <a:endParaRPr lang="zh-CN" altLang="en-US" sz="2400">
              <a:solidFill>
                <a:srgbClr val="FFFF00"/>
              </a:solidFill>
            </a:endParaRPr>
          </a:p>
        </p:txBody>
      </p:sp>
      <p:sp>
        <p:nvSpPr>
          <p:cNvPr id="26" name="右箭头 25"/>
          <p:cNvSpPr/>
          <p:nvPr/>
        </p:nvSpPr>
        <p:spPr>
          <a:xfrm>
            <a:off x="8916035" y="5287010"/>
            <a:ext cx="951230" cy="304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 animBg="1"/>
      <p:bldP spid="8" grpId="0"/>
      <p:bldP spid="20" grpId="0" animBg="1"/>
      <p:bldP spid="23" grpId="0"/>
      <p:bldP spid="10" grpId="0"/>
      <p:bldP spid="19" grpId="0" animBg="1"/>
      <p:bldP spid="26" grpId="0" animBg="1"/>
      <p:bldP spid="2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44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45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5303520" y="1029335"/>
            <a:ext cx="905510" cy="496570"/>
          </a:xfrm>
        </p:spPr>
        <p:txBody>
          <a:bodyPr>
            <a:noAutofit/>
          </a:bodyPr>
          <a:p>
            <a:pPr algn="l"/>
            <a:r>
              <a:rPr lang="zh-CN" altLang="en-US" sz="2000">
                <a:solidFill>
                  <a:srgbClr val="9CC2F0"/>
                </a:solidFill>
                <a:sym typeface="+mn-ea"/>
              </a:rPr>
              <a:t>拓</a:t>
            </a:r>
            <a:r>
              <a:rPr lang="en-US" altLang="zh-CN" sz="2000">
                <a:solidFill>
                  <a:srgbClr val="9CC2F0"/>
                </a:solidFill>
                <a:sym typeface="+mn-ea"/>
              </a:rPr>
              <a:t> 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展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3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OpenCV</a:t>
            </a:r>
            <a:r>
              <a:rPr lang="zh-CN" altLang="en-US" sz="1400">
                <a:solidFill>
                  <a:schemeClr val="bg1"/>
                </a:solidFill>
              </a:rPr>
              <a:t>图像处理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23" name="标题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706755" y="2342515"/>
            <a:ext cx="2123440" cy="49085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rgbClr val="FFFF00"/>
                </a:solidFill>
              </a:rPr>
              <a:t>图像（</a:t>
            </a:r>
            <a:r>
              <a:rPr lang="en-US" altLang="zh-CN" sz="2400">
                <a:solidFill>
                  <a:srgbClr val="FFFF00"/>
                </a:solidFill>
              </a:rPr>
              <a:t>2D</a:t>
            </a:r>
            <a:r>
              <a:rPr lang="zh-CN" altLang="en-US" sz="2400">
                <a:solidFill>
                  <a:srgbClr val="FFFF00"/>
                </a:solidFill>
              </a:rPr>
              <a:t>）</a:t>
            </a:r>
            <a:endParaRPr lang="zh-CN" altLang="en-US" sz="2400">
              <a:solidFill>
                <a:srgbClr val="FFFF00"/>
              </a:solidFill>
            </a:endParaRPr>
          </a:p>
        </p:txBody>
      </p:sp>
      <p:sp>
        <p:nvSpPr>
          <p:cNvPr id="24" name="标题 1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706755" y="4769485"/>
            <a:ext cx="2123440" cy="49085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rgbClr val="FFFF00"/>
                </a:solidFill>
              </a:rPr>
              <a:t>点云（</a:t>
            </a:r>
            <a:r>
              <a:rPr lang="en-US" altLang="zh-CN" sz="2400">
                <a:solidFill>
                  <a:srgbClr val="FFFF00"/>
                </a:solidFill>
              </a:rPr>
              <a:t>3D</a:t>
            </a:r>
            <a:r>
              <a:rPr lang="zh-CN" altLang="en-US" sz="2400">
                <a:solidFill>
                  <a:srgbClr val="FFFF00"/>
                </a:solidFill>
              </a:rPr>
              <a:t>）</a:t>
            </a:r>
            <a:endParaRPr lang="zh-CN" altLang="en-US" sz="2400">
              <a:solidFill>
                <a:srgbClr val="FFFF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7405" y="4325620"/>
            <a:ext cx="3716020" cy="22186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2250" y="1868170"/>
            <a:ext cx="2523490" cy="2272665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2737485" y="2435860"/>
            <a:ext cx="951230" cy="304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7003415" y="2435860"/>
            <a:ext cx="951230" cy="304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标题 1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8203565" y="1868170"/>
            <a:ext cx="2123440" cy="118110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FFFF00"/>
                </a:solidFill>
              </a:rPr>
              <a:t>OpenCV</a:t>
            </a:r>
            <a:endParaRPr lang="en-US" altLang="zh-CN" sz="240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rgbClr val="FFFF00"/>
                </a:solidFill>
              </a:rPr>
              <a:t>图像处理库</a:t>
            </a:r>
            <a:endParaRPr lang="zh-CN" altLang="en-US" sz="2400">
              <a:solidFill>
                <a:srgbClr val="FFFF00"/>
              </a:solidFill>
            </a:endParaRPr>
          </a:p>
        </p:txBody>
      </p:sp>
      <p:sp>
        <p:nvSpPr>
          <p:cNvPr id="21" name="右箭头 20"/>
          <p:cNvSpPr/>
          <p:nvPr/>
        </p:nvSpPr>
        <p:spPr>
          <a:xfrm>
            <a:off x="2599690" y="4862830"/>
            <a:ext cx="951230" cy="304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>
            <a:off x="7003415" y="4956175"/>
            <a:ext cx="951230" cy="304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标题 1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8203565" y="4415790"/>
            <a:ext cx="2123440" cy="119888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FFFF00"/>
                </a:solidFill>
              </a:rPr>
              <a:t>PCL</a:t>
            </a:r>
            <a:endParaRPr lang="en-US" altLang="zh-CN" sz="240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rgbClr val="FFFF00"/>
                </a:solidFill>
              </a:rPr>
              <a:t>点云处理库</a:t>
            </a:r>
            <a:endParaRPr lang="zh-CN" altLang="en-US" sz="2400">
              <a:solidFill>
                <a:srgbClr val="FFFF00"/>
              </a:solidFill>
            </a:endParaRPr>
          </a:p>
        </p:txBody>
      </p:sp>
    </p:spTree>
    <p:custDataLst>
      <p:tags r:id="rId10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5" grpId="0" animBg="1"/>
      <p:bldP spid="6" grpId="0" animBg="1"/>
      <p:bldP spid="14" grpId="0"/>
      <p:bldP spid="24" grpId="0"/>
      <p:bldP spid="21" grpId="0" animBg="1"/>
      <p:bldP spid="22" grpId="0" animBg="1"/>
      <p:bldP spid="2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45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45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95300" y="1873250"/>
            <a:ext cx="11261090" cy="1568450"/>
          </a:xfrm>
          <a:prstGeom prst="rect">
            <a:avLst/>
          </a:prstGeom>
          <a:noFill/>
          <a:ln w="6350">
            <a:noFill/>
            <a:prstDash val="solid"/>
          </a:ln>
        </p:spPr>
        <p:txBody>
          <a:bodyPr wrap="square" rtlCol="0">
            <a:spAutoFit/>
          </a:bodyPr>
          <a:p>
            <a:pPr marL="342900" indent="-342900" algn="l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例程源码下载：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   </a:t>
            </a:r>
            <a:r>
              <a:rPr lang="en-US" sz="2400">
                <a:solidFill>
                  <a:srgbClr val="FFFF00"/>
                </a:solidFill>
                <a:latin typeface="+mn-ea"/>
                <a:cs typeface="+mn-ea"/>
                <a:sym typeface="+mn-ea"/>
              </a:rPr>
              <a:t>https://github.com/xiihoo/Books_Robot_SLAM_Navigation</a:t>
            </a:r>
            <a:endParaRPr lang="en-US" sz="2400">
              <a:solidFill>
                <a:srgbClr val="FFFF00"/>
              </a:solidFill>
              <a:latin typeface="+mn-ea"/>
              <a:cs typeface="+mn-ea"/>
              <a:sym typeface="+mn-ea"/>
            </a:endParaRPr>
          </a:p>
          <a:p>
            <a:pPr marL="342900" indent="-342900" algn="l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课件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PPT</a:t>
            </a: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下载：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    </a:t>
            </a:r>
            <a:r>
              <a:rPr lang="en-US" sz="2400">
                <a:solidFill>
                  <a:srgbClr val="FFFF00"/>
                </a:solidFill>
                <a:latin typeface="+mn-ea"/>
                <a:cs typeface="+mn-ea"/>
                <a:sym typeface="+mn-ea"/>
              </a:rPr>
              <a:t>www.xiihoo.com</a:t>
            </a:r>
            <a:endParaRPr lang="en-US" altLang="en-US" sz="2400">
              <a:solidFill>
                <a:srgbClr val="FFFF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3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OpenCV</a:t>
            </a:r>
            <a:r>
              <a:rPr lang="zh-CN" altLang="en-US" sz="1400">
                <a:solidFill>
                  <a:schemeClr val="bg1"/>
                </a:solidFill>
              </a:rPr>
              <a:t>图像处理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0" y="75565"/>
            <a:ext cx="48044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>
                <a:solidFill>
                  <a:srgbClr val="BEBEBE"/>
                </a:solidFill>
              </a:rPr>
              <a:t>《机器人</a:t>
            </a:r>
            <a:r>
              <a:rPr lang="en-US" altLang="zh-CN" sz="1200">
                <a:solidFill>
                  <a:srgbClr val="BEBEBE"/>
                </a:solidFill>
              </a:rPr>
              <a:t>SLAM</a:t>
            </a:r>
            <a:r>
              <a:rPr lang="zh-CN" altLang="en-US" sz="12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200">
                <a:solidFill>
                  <a:srgbClr val="BEBEBE"/>
                </a:solidFill>
              </a:rPr>
              <a:t>    </a:t>
            </a:r>
            <a:r>
              <a:rPr lang="zh-CN" altLang="en-US" sz="1200">
                <a:solidFill>
                  <a:srgbClr val="BEBEBE"/>
                </a:solidFill>
              </a:rPr>
              <a:t>张虎</a:t>
            </a:r>
            <a:r>
              <a:rPr lang="en-US" altLang="zh-CN" sz="1200">
                <a:solidFill>
                  <a:srgbClr val="BEBEBE"/>
                </a:solidFill>
              </a:rPr>
              <a:t> </a:t>
            </a:r>
            <a:r>
              <a:rPr lang="zh-CN" altLang="en-US" sz="1200">
                <a:solidFill>
                  <a:srgbClr val="BEBEBE"/>
                </a:solidFill>
              </a:rPr>
              <a:t>著</a:t>
            </a:r>
            <a:r>
              <a:rPr lang="en-US" altLang="zh-CN" sz="1200">
                <a:solidFill>
                  <a:srgbClr val="BEBEBE"/>
                </a:solidFill>
              </a:rPr>
              <a:t>    </a:t>
            </a:r>
            <a:r>
              <a:rPr lang="zh-CN" altLang="en-US" sz="1200">
                <a:solidFill>
                  <a:srgbClr val="BEBEBE"/>
                </a:solidFill>
              </a:rPr>
              <a:t>机械工业出版社</a:t>
            </a:r>
            <a:endParaRPr lang="zh-CN" altLang="en-US" sz="1200">
              <a:solidFill>
                <a:srgbClr val="BEBEB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856230" y="2445385"/>
            <a:ext cx="6479540" cy="1144270"/>
          </a:xfrm>
        </p:spPr>
        <p:txBody>
          <a:bodyPr>
            <a:noAutofit/>
          </a:bodyPr>
          <a:p>
            <a:pPr algn="ctr">
              <a:lnSpc>
                <a:spcPct val="200000"/>
              </a:lnSpc>
            </a:pPr>
            <a:r>
              <a:rPr lang="zh-CN" altLang="en-US" sz="4800">
                <a:solidFill>
                  <a:srgbClr val="9CC2F0"/>
                </a:solidFill>
                <a:sym typeface="+mn-ea"/>
              </a:rPr>
              <a:t>敬请关注</a:t>
            </a:r>
            <a:r>
              <a:rPr lang="en-US" altLang="zh-CN" sz="4800">
                <a:solidFill>
                  <a:srgbClr val="9CC2F0"/>
                </a:solidFill>
                <a:sym typeface="+mn-ea"/>
              </a:rPr>
              <a:t>,</a:t>
            </a:r>
            <a:r>
              <a:rPr lang="zh-CN" altLang="en-US" sz="4800">
                <a:solidFill>
                  <a:srgbClr val="9CC2F0"/>
                </a:solidFill>
              </a:rPr>
              <a:t>长期更新</a:t>
            </a:r>
            <a:r>
              <a:rPr lang="en-US" altLang="zh-CN" sz="4800">
                <a:solidFill>
                  <a:srgbClr val="9CC2F0"/>
                </a:solidFill>
              </a:rPr>
              <a:t>...          </a:t>
            </a:r>
            <a:endParaRPr lang="zh-CN" altLang="en-US" sz="4800">
              <a:solidFill>
                <a:srgbClr val="9CC2F0"/>
              </a:solidFill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925445" y="3589655"/>
            <a:ext cx="6479540" cy="11442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>
              <a:lnSpc>
                <a:spcPct val="200000"/>
              </a:lnSpc>
            </a:pPr>
            <a:r>
              <a:rPr lang="zh-CN" altLang="en-US" sz="4800" b="0">
                <a:solidFill>
                  <a:srgbClr val="FF0000"/>
                </a:solidFill>
              </a:rPr>
              <a:t>下集预告</a:t>
            </a:r>
            <a:r>
              <a:rPr lang="en-US" altLang="zh-CN" sz="4800">
                <a:solidFill>
                  <a:srgbClr val="9CC2F0"/>
                </a:solidFill>
              </a:rPr>
              <a:t>          </a:t>
            </a:r>
            <a:endParaRPr lang="zh-CN" altLang="en-US" sz="4800">
              <a:solidFill>
                <a:srgbClr val="9CC2F0"/>
              </a:solidFill>
            </a:endParaRPr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703195" y="775970"/>
            <a:ext cx="6736715" cy="822325"/>
          </a:xfrm>
        </p:spPr>
        <p:txBody>
          <a:bodyPr>
            <a:noAutofit/>
          </a:bodyPr>
          <a:p>
            <a:pPr algn="ctr">
              <a:lnSpc>
                <a:spcPct val="150000"/>
              </a:lnSpc>
            </a:pPr>
            <a:r>
              <a:rPr lang="zh-CN" altLang="en-US" sz="2800">
                <a:solidFill>
                  <a:srgbClr val="FFFF00"/>
                </a:solidFill>
              </a:rPr>
              <a:t>①机器人，为什么需要图像处理技术？</a:t>
            </a:r>
            <a:endParaRPr lang="zh-CN" altLang="en-US" sz="2800">
              <a:solidFill>
                <a:srgbClr val="FFFF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45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3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OpenCV</a:t>
            </a:r>
            <a:r>
              <a:rPr lang="zh-CN" altLang="en-US" sz="1400">
                <a:solidFill>
                  <a:schemeClr val="bg1"/>
                </a:solidFill>
              </a:rPr>
              <a:t>图像处理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46710" y="4153535"/>
            <a:ext cx="9137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>
                <a:solidFill>
                  <a:srgbClr val="FFFF00"/>
                </a:solidFill>
              </a:rPr>
              <a:t>图像</a:t>
            </a:r>
            <a:endParaRPr lang="zh-CN" altLang="en-US" sz="2400">
              <a:solidFill>
                <a:srgbClr val="FFFF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640840" y="3415030"/>
            <a:ext cx="151130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buFont typeface="Wingdings" panose="05000000000000000000" charset="0"/>
              <a:buChar char="ü"/>
            </a:pPr>
            <a:r>
              <a:rPr lang="zh-CN" altLang="en-US" sz="2400">
                <a:solidFill>
                  <a:srgbClr val="FFFF00"/>
                </a:solidFill>
                <a:sym typeface="+mn-ea"/>
              </a:rPr>
              <a:t>感知</a:t>
            </a:r>
            <a:endParaRPr lang="zh-CN" altLang="en-US" sz="2400">
              <a:solidFill>
                <a:srgbClr val="FFFF00"/>
              </a:solidFill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ü"/>
            </a:pPr>
            <a:r>
              <a:rPr lang="zh-CN" altLang="en-US" sz="2400">
                <a:solidFill>
                  <a:srgbClr val="FFFF00"/>
                </a:solidFill>
                <a:sym typeface="+mn-ea"/>
              </a:rPr>
              <a:t>识别</a:t>
            </a:r>
            <a:endParaRPr lang="zh-CN" altLang="en-US" sz="2400">
              <a:solidFill>
                <a:srgbClr val="FFFF00"/>
              </a:solidFill>
            </a:endParaRPr>
          </a:p>
          <a:p>
            <a:pPr marL="342900" indent="-342900" algn="l">
              <a:buFont typeface="Wingdings" panose="05000000000000000000" charset="0"/>
              <a:buChar char="ü"/>
            </a:pPr>
            <a:r>
              <a:rPr lang="zh-CN" altLang="en-US" sz="2400">
                <a:solidFill>
                  <a:srgbClr val="FFFF00"/>
                </a:solidFill>
                <a:sym typeface="+mn-ea"/>
              </a:rPr>
              <a:t>定位</a:t>
            </a:r>
            <a:endParaRPr lang="zh-CN" altLang="en-US" sz="2400">
              <a:solidFill>
                <a:srgbClr val="FFFF00"/>
              </a:solidFill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ü"/>
            </a:pPr>
            <a:r>
              <a:rPr lang="zh-CN" altLang="en-US" sz="2400">
                <a:solidFill>
                  <a:srgbClr val="FFFF00"/>
                </a:solidFill>
                <a:sym typeface="+mn-ea"/>
              </a:rPr>
              <a:t>建图</a:t>
            </a:r>
            <a:endParaRPr lang="zh-CN" altLang="en-US" sz="2400">
              <a:solidFill>
                <a:srgbClr val="FFFF00"/>
              </a:solidFill>
            </a:endParaRPr>
          </a:p>
          <a:p>
            <a:pPr marL="342900" indent="-342900" algn="l">
              <a:buFont typeface="Wingdings" panose="05000000000000000000" charset="0"/>
              <a:buChar char="ü"/>
            </a:pPr>
            <a:r>
              <a:rPr lang="zh-CN" altLang="en-US" sz="2400">
                <a:solidFill>
                  <a:srgbClr val="FFFF00"/>
                </a:solidFill>
                <a:sym typeface="+mn-ea"/>
              </a:rPr>
              <a:t>避障</a:t>
            </a:r>
            <a:endParaRPr lang="zh-CN" altLang="en-US" sz="2400">
              <a:solidFill>
                <a:srgbClr val="FFFF00"/>
              </a:solidFill>
            </a:endParaRPr>
          </a:p>
          <a:p>
            <a:pPr marL="342900" indent="-342900" algn="l">
              <a:buFont typeface="Wingdings" panose="05000000000000000000" charset="0"/>
              <a:buChar char="ü"/>
            </a:pPr>
            <a:r>
              <a:rPr lang="en-US" altLang="zh-CN" sz="2400">
                <a:solidFill>
                  <a:srgbClr val="FFFF00"/>
                </a:solidFill>
                <a:sym typeface="+mn-ea"/>
              </a:rPr>
              <a:t>...</a:t>
            </a:r>
            <a:endParaRPr lang="en-US" altLang="zh-CN" sz="2400">
              <a:solidFill>
                <a:srgbClr val="FFFF00"/>
              </a:solidFill>
            </a:endParaRPr>
          </a:p>
        </p:txBody>
      </p:sp>
      <p:sp>
        <p:nvSpPr>
          <p:cNvPr id="17" name="左大括号 16"/>
          <p:cNvSpPr/>
          <p:nvPr/>
        </p:nvSpPr>
        <p:spPr>
          <a:xfrm>
            <a:off x="1260475" y="3693160"/>
            <a:ext cx="284480" cy="145161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46710" y="1842135"/>
            <a:ext cx="11195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>
                <a:solidFill>
                  <a:srgbClr val="FFFF00"/>
                </a:solidFill>
              </a:rPr>
              <a:t>机器人</a:t>
            </a:r>
            <a:endParaRPr lang="zh-CN" altLang="en-US" sz="2400">
              <a:solidFill>
                <a:srgbClr val="FFFF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6710" y="2889250"/>
            <a:ext cx="11195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>
                <a:solidFill>
                  <a:srgbClr val="FFFF00"/>
                </a:solidFill>
              </a:rPr>
              <a:t>摄像头</a:t>
            </a:r>
            <a:endParaRPr lang="zh-CN" altLang="en-US" sz="2400">
              <a:solidFill>
                <a:srgbClr val="FFFF00"/>
              </a:solidFill>
            </a:endParaRPr>
          </a:p>
        </p:txBody>
      </p:sp>
      <p:sp>
        <p:nvSpPr>
          <p:cNvPr id="6" name="下箭头 5"/>
          <p:cNvSpPr/>
          <p:nvPr/>
        </p:nvSpPr>
        <p:spPr>
          <a:xfrm>
            <a:off x="744855" y="2359660"/>
            <a:ext cx="264795" cy="5194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下箭头 7"/>
          <p:cNvSpPr/>
          <p:nvPr/>
        </p:nvSpPr>
        <p:spPr>
          <a:xfrm>
            <a:off x="744855" y="3453130"/>
            <a:ext cx="264795" cy="5194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430" y="2566670"/>
            <a:ext cx="4856480" cy="2578100"/>
          </a:xfrm>
          <a:prstGeom prst="rect">
            <a:avLst/>
          </a:prstGeom>
        </p:spPr>
      </p:pic>
      <p:sp>
        <p:nvSpPr>
          <p:cNvPr id="37" name="右箭头 36"/>
          <p:cNvSpPr/>
          <p:nvPr/>
        </p:nvSpPr>
        <p:spPr>
          <a:xfrm>
            <a:off x="2941955" y="3526790"/>
            <a:ext cx="657225" cy="235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2248535" y="6446520"/>
            <a:ext cx="65328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>
                <a:solidFill>
                  <a:srgbClr val="FFFF00"/>
                </a:solidFill>
              </a:rPr>
              <a:t>* </a:t>
            </a:r>
            <a:r>
              <a:rPr lang="zh-CN" altLang="en-US">
                <a:solidFill>
                  <a:srgbClr val="FFFF00"/>
                </a:solidFill>
              </a:rPr>
              <a:t>提示：若图片看不清，请看课本中对应的原图</a:t>
            </a:r>
            <a:endParaRPr lang="zh-CN" altLang="en-US">
              <a:solidFill>
                <a:srgbClr val="FFFF00"/>
              </a:solidFill>
            </a:endParaRPr>
          </a:p>
        </p:txBody>
      </p: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d3d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703195" y="775970"/>
            <a:ext cx="6736715" cy="822325"/>
          </a:xfrm>
        </p:spPr>
        <p:txBody>
          <a:bodyPr>
            <a:noAutofit/>
          </a:bodyPr>
          <a:p>
            <a:pPr algn="ctr">
              <a:lnSpc>
                <a:spcPct val="150000"/>
              </a:lnSpc>
            </a:pPr>
            <a:r>
              <a:rPr lang="zh-CN" altLang="en-US" sz="2800">
                <a:solidFill>
                  <a:srgbClr val="FFFF00"/>
                </a:solidFill>
              </a:rPr>
              <a:t>①机器人，为什么需要图像处理技术？</a:t>
            </a:r>
            <a:endParaRPr lang="zh-CN" altLang="en-US" sz="2800">
              <a:solidFill>
                <a:srgbClr val="FFFF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45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3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OpenCV</a:t>
            </a:r>
            <a:r>
              <a:rPr lang="zh-CN" altLang="en-US" sz="1400">
                <a:solidFill>
                  <a:schemeClr val="bg1"/>
                </a:solidFill>
              </a:rPr>
              <a:t>图像处理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46710" y="4153535"/>
            <a:ext cx="9137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>
                <a:solidFill>
                  <a:srgbClr val="FFFF00"/>
                </a:solidFill>
              </a:rPr>
              <a:t>图像</a:t>
            </a:r>
            <a:endParaRPr lang="zh-CN" altLang="en-US" sz="2400">
              <a:solidFill>
                <a:srgbClr val="FFFF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640840" y="3415030"/>
            <a:ext cx="151130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buFont typeface="Wingdings" panose="05000000000000000000" charset="0"/>
              <a:buChar char="ü"/>
            </a:pPr>
            <a:r>
              <a:rPr lang="zh-CN" altLang="en-US" sz="2400">
                <a:solidFill>
                  <a:srgbClr val="FFFF00"/>
                </a:solidFill>
                <a:sym typeface="+mn-ea"/>
              </a:rPr>
              <a:t>感知</a:t>
            </a:r>
            <a:endParaRPr lang="zh-CN" altLang="en-US" sz="2400">
              <a:solidFill>
                <a:srgbClr val="FFFF00"/>
              </a:solidFill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ü"/>
            </a:pPr>
            <a:r>
              <a:rPr lang="zh-CN" altLang="en-US" sz="2400">
                <a:solidFill>
                  <a:srgbClr val="FFFF00"/>
                </a:solidFill>
                <a:sym typeface="+mn-ea"/>
              </a:rPr>
              <a:t>识别</a:t>
            </a:r>
            <a:endParaRPr lang="zh-CN" altLang="en-US" sz="2400">
              <a:solidFill>
                <a:srgbClr val="FFFF00"/>
              </a:solidFill>
            </a:endParaRPr>
          </a:p>
          <a:p>
            <a:pPr marL="342900" indent="-342900" algn="l">
              <a:buFont typeface="Wingdings" panose="05000000000000000000" charset="0"/>
              <a:buChar char="ü"/>
            </a:pPr>
            <a:r>
              <a:rPr lang="zh-CN" altLang="en-US" sz="2400">
                <a:solidFill>
                  <a:srgbClr val="FFFF00"/>
                </a:solidFill>
                <a:sym typeface="+mn-ea"/>
              </a:rPr>
              <a:t>定位</a:t>
            </a:r>
            <a:endParaRPr lang="zh-CN" altLang="en-US" sz="2400">
              <a:solidFill>
                <a:srgbClr val="FFFF00"/>
              </a:solidFill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ü"/>
            </a:pPr>
            <a:r>
              <a:rPr lang="zh-CN" altLang="en-US" sz="2400">
                <a:solidFill>
                  <a:srgbClr val="FFFF00"/>
                </a:solidFill>
                <a:sym typeface="+mn-ea"/>
              </a:rPr>
              <a:t>建图</a:t>
            </a:r>
            <a:endParaRPr lang="zh-CN" altLang="en-US" sz="2400">
              <a:solidFill>
                <a:srgbClr val="FFFF00"/>
              </a:solidFill>
            </a:endParaRPr>
          </a:p>
          <a:p>
            <a:pPr marL="342900" indent="-342900" algn="l">
              <a:buFont typeface="Wingdings" panose="05000000000000000000" charset="0"/>
              <a:buChar char="ü"/>
            </a:pPr>
            <a:r>
              <a:rPr lang="zh-CN" altLang="en-US" sz="2400">
                <a:solidFill>
                  <a:srgbClr val="FFFF00"/>
                </a:solidFill>
                <a:sym typeface="+mn-ea"/>
              </a:rPr>
              <a:t>避障</a:t>
            </a:r>
            <a:endParaRPr lang="zh-CN" altLang="en-US" sz="2400">
              <a:solidFill>
                <a:srgbClr val="FFFF00"/>
              </a:solidFill>
            </a:endParaRPr>
          </a:p>
          <a:p>
            <a:pPr marL="342900" indent="-342900" algn="l">
              <a:buFont typeface="Wingdings" panose="05000000000000000000" charset="0"/>
              <a:buChar char="ü"/>
            </a:pPr>
            <a:r>
              <a:rPr lang="en-US" altLang="zh-CN" sz="2400">
                <a:solidFill>
                  <a:srgbClr val="FFFF00"/>
                </a:solidFill>
                <a:sym typeface="+mn-ea"/>
              </a:rPr>
              <a:t>...</a:t>
            </a:r>
            <a:endParaRPr lang="en-US" altLang="zh-CN" sz="2400">
              <a:solidFill>
                <a:srgbClr val="FFFF00"/>
              </a:solidFill>
            </a:endParaRPr>
          </a:p>
        </p:txBody>
      </p:sp>
      <p:sp>
        <p:nvSpPr>
          <p:cNvPr id="17" name="左大括号 16"/>
          <p:cNvSpPr/>
          <p:nvPr/>
        </p:nvSpPr>
        <p:spPr>
          <a:xfrm>
            <a:off x="1260475" y="3693160"/>
            <a:ext cx="284480" cy="145161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46710" y="1842135"/>
            <a:ext cx="11195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>
                <a:solidFill>
                  <a:srgbClr val="FFFF00"/>
                </a:solidFill>
              </a:rPr>
              <a:t>机器人</a:t>
            </a:r>
            <a:endParaRPr lang="zh-CN" altLang="en-US" sz="2400">
              <a:solidFill>
                <a:srgbClr val="FFFF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6710" y="2889250"/>
            <a:ext cx="11195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>
                <a:solidFill>
                  <a:srgbClr val="FFFF00"/>
                </a:solidFill>
              </a:rPr>
              <a:t>摄像头</a:t>
            </a:r>
            <a:endParaRPr lang="zh-CN" altLang="en-US" sz="2400">
              <a:solidFill>
                <a:srgbClr val="FFFF00"/>
              </a:solidFill>
            </a:endParaRPr>
          </a:p>
        </p:txBody>
      </p:sp>
      <p:sp>
        <p:nvSpPr>
          <p:cNvPr id="6" name="下箭头 5"/>
          <p:cNvSpPr/>
          <p:nvPr/>
        </p:nvSpPr>
        <p:spPr>
          <a:xfrm>
            <a:off x="744855" y="2359660"/>
            <a:ext cx="264795" cy="5194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下箭头 7"/>
          <p:cNvSpPr/>
          <p:nvPr/>
        </p:nvSpPr>
        <p:spPr>
          <a:xfrm>
            <a:off x="744855" y="3453130"/>
            <a:ext cx="264795" cy="5194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右箭头 36"/>
          <p:cNvSpPr/>
          <p:nvPr/>
        </p:nvSpPr>
        <p:spPr>
          <a:xfrm>
            <a:off x="2882900" y="3917950"/>
            <a:ext cx="657225" cy="235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661920"/>
            <a:ext cx="4933950" cy="248285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2248535" y="6446520"/>
            <a:ext cx="65328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>
                <a:solidFill>
                  <a:srgbClr val="FFFF00"/>
                </a:solidFill>
              </a:rPr>
              <a:t>* </a:t>
            </a:r>
            <a:r>
              <a:rPr lang="zh-CN" altLang="en-US">
                <a:solidFill>
                  <a:srgbClr val="FFFF00"/>
                </a:solidFill>
              </a:rPr>
              <a:t>提示：若图片看不清，请看课本中对应的原图</a:t>
            </a:r>
            <a:endParaRPr lang="zh-CN" altLang="en-US">
              <a:solidFill>
                <a:srgbClr val="FFFF00"/>
              </a:solidFill>
            </a:endParaRPr>
          </a:p>
        </p:txBody>
      </p: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d3d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703195" y="775970"/>
            <a:ext cx="6736715" cy="822325"/>
          </a:xfrm>
        </p:spPr>
        <p:txBody>
          <a:bodyPr>
            <a:noAutofit/>
          </a:bodyPr>
          <a:p>
            <a:pPr algn="ctr">
              <a:lnSpc>
                <a:spcPct val="150000"/>
              </a:lnSpc>
            </a:pPr>
            <a:r>
              <a:rPr lang="zh-CN" altLang="en-US" sz="2800">
                <a:solidFill>
                  <a:srgbClr val="FFFF00"/>
                </a:solidFill>
              </a:rPr>
              <a:t>①机器人，为什么需要图像处理技术？</a:t>
            </a:r>
            <a:endParaRPr lang="zh-CN" altLang="en-US" sz="2800">
              <a:solidFill>
                <a:srgbClr val="FFFF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6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45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3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OpenCV</a:t>
            </a:r>
            <a:r>
              <a:rPr lang="zh-CN" altLang="en-US" sz="1400">
                <a:solidFill>
                  <a:schemeClr val="bg1"/>
                </a:solidFill>
              </a:rPr>
              <a:t>图像处理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46710" y="4153535"/>
            <a:ext cx="9137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>
                <a:solidFill>
                  <a:srgbClr val="FFFF00"/>
                </a:solidFill>
              </a:rPr>
              <a:t>图像</a:t>
            </a:r>
            <a:endParaRPr lang="zh-CN" altLang="en-US" sz="2400">
              <a:solidFill>
                <a:srgbClr val="FFFF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640840" y="3415030"/>
            <a:ext cx="151130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buFont typeface="Wingdings" panose="05000000000000000000" charset="0"/>
              <a:buChar char="ü"/>
            </a:pPr>
            <a:r>
              <a:rPr lang="zh-CN" altLang="en-US" sz="2400">
                <a:solidFill>
                  <a:srgbClr val="FFFF00"/>
                </a:solidFill>
                <a:sym typeface="+mn-ea"/>
              </a:rPr>
              <a:t>感知</a:t>
            </a:r>
            <a:endParaRPr lang="zh-CN" altLang="en-US" sz="2400">
              <a:solidFill>
                <a:srgbClr val="FFFF00"/>
              </a:solidFill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ü"/>
            </a:pPr>
            <a:r>
              <a:rPr lang="zh-CN" altLang="en-US" sz="2400">
                <a:solidFill>
                  <a:srgbClr val="FFFF00"/>
                </a:solidFill>
                <a:sym typeface="+mn-ea"/>
              </a:rPr>
              <a:t>识别</a:t>
            </a:r>
            <a:endParaRPr lang="zh-CN" altLang="en-US" sz="2400">
              <a:solidFill>
                <a:srgbClr val="FFFF00"/>
              </a:solidFill>
            </a:endParaRPr>
          </a:p>
          <a:p>
            <a:pPr marL="342900" indent="-342900" algn="l">
              <a:buFont typeface="Wingdings" panose="05000000000000000000" charset="0"/>
              <a:buChar char="ü"/>
            </a:pPr>
            <a:r>
              <a:rPr lang="zh-CN" altLang="en-US" sz="2400">
                <a:solidFill>
                  <a:srgbClr val="FFFF00"/>
                </a:solidFill>
                <a:sym typeface="+mn-ea"/>
              </a:rPr>
              <a:t>定位</a:t>
            </a:r>
            <a:endParaRPr lang="zh-CN" altLang="en-US" sz="2400">
              <a:solidFill>
                <a:srgbClr val="FFFF00"/>
              </a:solidFill>
            </a:endParaRPr>
          </a:p>
          <a:p>
            <a:pPr marL="342900" indent="-342900" algn="l">
              <a:buFont typeface="Wingdings" panose="05000000000000000000" charset="0"/>
              <a:buChar char="ü"/>
            </a:pPr>
            <a:r>
              <a:rPr lang="zh-CN" altLang="en-US" sz="2400">
                <a:solidFill>
                  <a:srgbClr val="FFFF00"/>
                </a:solidFill>
                <a:sym typeface="+mn-ea"/>
              </a:rPr>
              <a:t>建图</a:t>
            </a:r>
            <a:endParaRPr lang="zh-CN" altLang="en-US" sz="2400">
              <a:solidFill>
                <a:srgbClr val="FFFF00"/>
              </a:solidFill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ü"/>
            </a:pPr>
            <a:r>
              <a:rPr lang="zh-CN" altLang="en-US" sz="2400">
                <a:solidFill>
                  <a:srgbClr val="FFFF00"/>
                </a:solidFill>
                <a:sym typeface="+mn-ea"/>
              </a:rPr>
              <a:t>避障</a:t>
            </a:r>
            <a:endParaRPr lang="zh-CN" altLang="en-US" sz="2400">
              <a:solidFill>
                <a:srgbClr val="FFFF00"/>
              </a:solidFill>
            </a:endParaRPr>
          </a:p>
          <a:p>
            <a:pPr marL="342900" indent="-342900" algn="l">
              <a:buFont typeface="Wingdings" panose="05000000000000000000" charset="0"/>
              <a:buChar char="ü"/>
            </a:pPr>
            <a:r>
              <a:rPr lang="en-US" altLang="zh-CN" sz="2400">
                <a:solidFill>
                  <a:srgbClr val="FFFF00"/>
                </a:solidFill>
                <a:sym typeface="+mn-ea"/>
              </a:rPr>
              <a:t>...</a:t>
            </a:r>
            <a:endParaRPr lang="en-US" altLang="zh-CN" sz="2400">
              <a:solidFill>
                <a:srgbClr val="FFFF00"/>
              </a:solidFill>
            </a:endParaRPr>
          </a:p>
        </p:txBody>
      </p:sp>
      <p:sp>
        <p:nvSpPr>
          <p:cNvPr id="17" name="左大括号 16"/>
          <p:cNvSpPr/>
          <p:nvPr/>
        </p:nvSpPr>
        <p:spPr>
          <a:xfrm>
            <a:off x="1260475" y="3693160"/>
            <a:ext cx="284480" cy="145161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46710" y="1842135"/>
            <a:ext cx="11195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>
                <a:solidFill>
                  <a:srgbClr val="FFFF00"/>
                </a:solidFill>
              </a:rPr>
              <a:t>机器人</a:t>
            </a:r>
            <a:endParaRPr lang="zh-CN" altLang="en-US" sz="2400">
              <a:solidFill>
                <a:srgbClr val="FFFF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6710" y="2889250"/>
            <a:ext cx="11195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>
                <a:solidFill>
                  <a:srgbClr val="FFFF00"/>
                </a:solidFill>
              </a:rPr>
              <a:t>摄像头</a:t>
            </a:r>
            <a:endParaRPr lang="zh-CN" altLang="en-US" sz="2400">
              <a:solidFill>
                <a:srgbClr val="FFFF00"/>
              </a:solidFill>
            </a:endParaRPr>
          </a:p>
        </p:txBody>
      </p:sp>
      <p:sp>
        <p:nvSpPr>
          <p:cNvPr id="6" name="下箭头 5"/>
          <p:cNvSpPr/>
          <p:nvPr/>
        </p:nvSpPr>
        <p:spPr>
          <a:xfrm>
            <a:off x="744855" y="2359660"/>
            <a:ext cx="264795" cy="5194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下箭头 7"/>
          <p:cNvSpPr/>
          <p:nvPr/>
        </p:nvSpPr>
        <p:spPr>
          <a:xfrm>
            <a:off x="744855" y="3453130"/>
            <a:ext cx="264795" cy="5194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右箭头 36"/>
          <p:cNvSpPr/>
          <p:nvPr/>
        </p:nvSpPr>
        <p:spPr>
          <a:xfrm>
            <a:off x="2882900" y="4301490"/>
            <a:ext cx="657225" cy="235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645" y="2302510"/>
            <a:ext cx="3817620" cy="369506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2248535" y="6446520"/>
            <a:ext cx="65328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>
                <a:solidFill>
                  <a:srgbClr val="FFFF00"/>
                </a:solidFill>
              </a:rPr>
              <a:t>* </a:t>
            </a:r>
            <a:r>
              <a:rPr lang="zh-CN" altLang="en-US">
                <a:solidFill>
                  <a:srgbClr val="FFFF00"/>
                </a:solidFill>
              </a:rPr>
              <a:t>提示：若图片看不清，请看课本中对应的原图</a:t>
            </a:r>
            <a:endParaRPr lang="zh-CN" altLang="en-US">
              <a:solidFill>
                <a:srgbClr val="FFFF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5135" y="2302510"/>
            <a:ext cx="2228850" cy="214312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d3d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703195" y="775970"/>
            <a:ext cx="6736715" cy="822325"/>
          </a:xfrm>
        </p:spPr>
        <p:txBody>
          <a:bodyPr>
            <a:noAutofit/>
          </a:bodyPr>
          <a:p>
            <a:pPr algn="ctr">
              <a:lnSpc>
                <a:spcPct val="150000"/>
              </a:lnSpc>
            </a:pPr>
            <a:r>
              <a:rPr lang="zh-CN" altLang="en-US" sz="2800">
                <a:solidFill>
                  <a:srgbClr val="FFFF00"/>
                </a:solidFill>
              </a:rPr>
              <a:t>①机器人，为什么需要图像处理技术？</a:t>
            </a:r>
            <a:endParaRPr lang="zh-CN" altLang="en-US" sz="2800">
              <a:solidFill>
                <a:srgbClr val="FFFF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45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3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OpenCV</a:t>
            </a:r>
            <a:r>
              <a:rPr lang="zh-CN" altLang="en-US" sz="1400">
                <a:solidFill>
                  <a:schemeClr val="bg1"/>
                </a:solidFill>
              </a:rPr>
              <a:t>图像处理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46710" y="4153535"/>
            <a:ext cx="9137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>
                <a:solidFill>
                  <a:srgbClr val="FFFF00"/>
                </a:solidFill>
              </a:rPr>
              <a:t>图像</a:t>
            </a:r>
            <a:endParaRPr lang="zh-CN" altLang="en-US" sz="2400">
              <a:solidFill>
                <a:srgbClr val="FFFF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640840" y="3415030"/>
            <a:ext cx="151130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buFont typeface="Wingdings" panose="05000000000000000000" charset="0"/>
              <a:buChar char="ü"/>
            </a:pPr>
            <a:r>
              <a:rPr lang="zh-CN" altLang="en-US" sz="2400">
                <a:solidFill>
                  <a:srgbClr val="FFFF00"/>
                </a:solidFill>
                <a:sym typeface="+mn-ea"/>
              </a:rPr>
              <a:t>感知</a:t>
            </a:r>
            <a:endParaRPr lang="zh-CN" altLang="en-US" sz="2400">
              <a:solidFill>
                <a:srgbClr val="FFFF00"/>
              </a:solidFill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ü"/>
            </a:pPr>
            <a:r>
              <a:rPr lang="zh-CN" altLang="en-US" sz="2400">
                <a:solidFill>
                  <a:srgbClr val="FFFF00"/>
                </a:solidFill>
                <a:sym typeface="+mn-ea"/>
              </a:rPr>
              <a:t>识别</a:t>
            </a:r>
            <a:endParaRPr lang="zh-CN" altLang="en-US" sz="2400">
              <a:solidFill>
                <a:srgbClr val="FFFF00"/>
              </a:solidFill>
            </a:endParaRPr>
          </a:p>
          <a:p>
            <a:pPr marL="342900" indent="-342900" algn="l">
              <a:buFont typeface="Wingdings" panose="05000000000000000000" charset="0"/>
              <a:buChar char="ü"/>
            </a:pPr>
            <a:r>
              <a:rPr lang="zh-CN" altLang="en-US" sz="2400">
                <a:solidFill>
                  <a:srgbClr val="FFFF00"/>
                </a:solidFill>
                <a:sym typeface="+mn-ea"/>
              </a:rPr>
              <a:t>定位</a:t>
            </a:r>
            <a:endParaRPr lang="zh-CN" altLang="en-US" sz="2400">
              <a:solidFill>
                <a:srgbClr val="FFFF00"/>
              </a:solidFill>
            </a:endParaRPr>
          </a:p>
          <a:p>
            <a:pPr marL="342900" indent="-342900" algn="l">
              <a:buFont typeface="Wingdings" panose="05000000000000000000" charset="0"/>
              <a:buChar char="ü"/>
            </a:pPr>
            <a:r>
              <a:rPr lang="zh-CN" altLang="en-US" sz="2400">
                <a:solidFill>
                  <a:srgbClr val="FFFF00"/>
                </a:solidFill>
                <a:sym typeface="+mn-ea"/>
              </a:rPr>
              <a:t>建图</a:t>
            </a:r>
            <a:endParaRPr lang="zh-CN" altLang="en-US" sz="2400">
              <a:solidFill>
                <a:srgbClr val="FFFF00"/>
              </a:solidFill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ü"/>
            </a:pPr>
            <a:r>
              <a:rPr lang="zh-CN" altLang="en-US" sz="2400">
                <a:solidFill>
                  <a:srgbClr val="FFFF00"/>
                </a:solidFill>
                <a:sym typeface="+mn-ea"/>
              </a:rPr>
              <a:t>避障</a:t>
            </a:r>
            <a:endParaRPr lang="zh-CN" altLang="en-US" sz="2400">
              <a:solidFill>
                <a:srgbClr val="FFFF00"/>
              </a:solidFill>
            </a:endParaRPr>
          </a:p>
          <a:p>
            <a:pPr marL="342900" indent="-342900" algn="l">
              <a:buFont typeface="Wingdings" panose="05000000000000000000" charset="0"/>
              <a:buChar char="ü"/>
            </a:pPr>
            <a:r>
              <a:rPr lang="en-US" altLang="zh-CN" sz="2400">
                <a:solidFill>
                  <a:srgbClr val="FFFF00"/>
                </a:solidFill>
                <a:sym typeface="+mn-ea"/>
              </a:rPr>
              <a:t>...</a:t>
            </a:r>
            <a:endParaRPr lang="en-US" altLang="zh-CN" sz="2400">
              <a:solidFill>
                <a:srgbClr val="FFFF00"/>
              </a:solidFill>
            </a:endParaRPr>
          </a:p>
        </p:txBody>
      </p:sp>
      <p:sp>
        <p:nvSpPr>
          <p:cNvPr id="17" name="左大括号 16"/>
          <p:cNvSpPr/>
          <p:nvPr/>
        </p:nvSpPr>
        <p:spPr>
          <a:xfrm>
            <a:off x="1260475" y="3693160"/>
            <a:ext cx="284480" cy="145161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46710" y="1842135"/>
            <a:ext cx="11195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>
                <a:solidFill>
                  <a:srgbClr val="FFFF00"/>
                </a:solidFill>
              </a:rPr>
              <a:t>机器人</a:t>
            </a:r>
            <a:endParaRPr lang="zh-CN" altLang="en-US" sz="2400">
              <a:solidFill>
                <a:srgbClr val="FFFF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6710" y="2889250"/>
            <a:ext cx="11195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>
                <a:solidFill>
                  <a:srgbClr val="FFFF00"/>
                </a:solidFill>
              </a:rPr>
              <a:t>摄像头</a:t>
            </a:r>
            <a:endParaRPr lang="zh-CN" altLang="en-US" sz="2400">
              <a:solidFill>
                <a:srgbClr val="FFFF00"/>
              </a:solidFill>
            </a:endParaRPr>
          </a:p>
        </p:txBody>
      </p:sp>
      <p:sp>
        <p:nvSpPr>
          <p:cNvPr id="6" name="下箭头 5"/>
          <p:cNvSpPr/>
          <p:nvPr/>
        </p:nvSpPr>
        <p:spPr>
          <a:xfrm>
            <a:off x="744855" y="2359660"/>
            <a:ext cx="264795" cy="5194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下箭头 7"/>
          <p:cNvSpPr/>
          <p:nvPr/>
        </p:nvSpPr>
        <p:spPr>
          <a:xfrm>
            <a:off x="744855" y="3453130"/>
            <a:ext cx="264795" cy="5194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右箭头 36"/>
          <p:cNvSpPr/>
          <p:nvPr/>
        </p:nvSpPr>
        <p:spPr>
          <a:xfrm>
            <a:off x="2853055" y="4613910"/>
            <a:ext cx="657225" cy="235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5135" y="2166620"/>
            <a:ext cx="4848225" cy="41243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d3d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703195" y="775970"/>
            <a:ext cx="6736715" cy="822325"/>
          </a:xfrm>
        </p:spPr>
        <p:txBody>
          <a:bodyPr>
            <a:noAutofit/>
          </a:bodyPr>
          <a:p>
            <a:pPr algn="ctr">
              <a:lnSpc>
                <a:spcPct val="150000"/>
              </a:lnSpc>
            </a:pPr>
            <a:r>
              <a:rPr lang="zh-CN" altLang="en-US" sz="2800">
                <a:solidFill>
                  <a:srgbClr val="FFFF00"/>
                </a:solidFill>
              </a:rPr>
              <a:t>①机器人，为什么需要图像处理技术？</a:t>
            </a:r>
            <a:endParaRPr lang="zh-CN" altLang="en-US" sz="2800">
              <a:solidFill>
                <a:srgbClr val="FFFF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8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45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3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OpenCV</a:t>
            </a:r>
            <a:r>
              <a:rPr lang="zh-CN" altLang="en-US" sz="1400">
                <a:solidFill>
                  <a:schemeClr val="bg1"/>
                </a:solidFill>
              </a:rPr>
              <a:t>图像处理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46710" y="4153535"/>
            <a:ext cx="9137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>
                <a:solidFill>
                  <a:srgbClr val="FFFF00"/>
                </a:solidFill>
              </a:rPr>
              <a:t>图像</a:t>
            </a:r>
            <a:endParaRPr lang="zh-CN" altLang="en-US" sz="2400">
              <a:solidFill>
                <a:srgbClr val="FFFF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640840" y="3415030"/>
            <a:ext cx="151130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buFont typeface="Wingdings" panose="05000000000000000000" charset="0"/>
              <a:buChar char="ü"/>
            </a:pPr>
            <a:r>
              <a:rPr lang="zh-CN" altLang="en-US" sz="2400">
                <a:solidFill>
                  <a:srgbClr val="FFFF00"/>
                </a:solidFill>
                <a:sym typeface="+mn-ea"/>
              </a:rPr>
              <a:t>感知</a:t>
            </a:r>
            <a:endParaRPr lang="zh-CN" altLang="en-US" sz="2400">
              <a:solidFill>
                <a:srgbClr val="FFFF00"/>
              </a:solidFill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ü"/>
            </a:pPr>
            <a:r>
              <a:rPr lang="zh-CN" altLang="en-US" sz="2400">
                <a:solidFill>
                  <a:srgbClr val="FFFF00"/>
                </a:solidFill>
                <a:sym typeface="+mn-ea"/>
              </a:rPr>
              <a:t>识别</a:t>
            </a:r>
            <a:endParaRPr lang="zh-CN" altLang="en-US" sz="2400">
              <a:solidFill>
                <a:srgbClr val="FFFF00"/>
              </a:solidFill>
            </a:endParaRPr>
          </a:p>
          <a:p>
            <a:pPr marL="342900" indent="-342900" algn="l">
              <a:buFont typeface="Wingdings" panose="05000000000000000000" charset="0"/>
              <a:buChar char="ü"/>
            </a:pPr>
            <a:r>
              <a:rPr lang="zh-CN" altLang="en-US" sz="2400">
                <a:solidFill>
                  <a:srgbClr val="FFFF00"/>
                </a:solidFill>
                <a:sym typeface="+mn-ea"/>
              </a:rPr>
              <a:t>定位</a:t>
            </a:r>
            <a:endParaRPr lang="zh-CN" altLang="en-US" sz="2400">
              <a:solidFill>
                <a:srgbClr val="FFFF00"/>
              </a:solidFill>
            </a:endParaRPr>
          </a:p>
          <a:p>
            <a:pPr marL="342900" indent="-342900" algn="l">
              <a:buFont typeface="Wingdings" panose="05000000000000000000" charset="0"/>
              <a:buChar char="ü"/>
            </a:pPr>
            <a:r>
              <a:rPr lang="zh-CN" altLang="en-US" sz="2400">
                <a:solidFill>
                  <a:srgbClr val="FFFF00"/>
                </a:solidFill>
                <a:sym typeface="+mn-ea"/>
              </a:rPr>
              <a:t>建图</a:t>
            </a:r>
            <a:endParaRPr lang="zh-CN" altLang="en-US" sz="2400">
              <a:solidFill>
                <a:srgbClr val="FFFF00"/>
              </a:solidFill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ü"/>
            </a:pPr>
            <a:r>
              <a:rPr lang="zh-CN" altLang="en-US" sz="2400">
                <a:solidFill>
                  <a:srgbClr val="FFFF00"/>
                </a:solidFill>
                <a:sym typeface="+mn-ea"/>
              </a:rPr>
              <a:t>避障</a:t>
            </a:r>
            <a:endParaRPr lang="zh-CN" altLang="en-US" sz="2400">
              <a:solidFill>
                <a:srgbClr val="FFFF00"/>
              </a:solidFill>
            </a:endParaRPr>
          </a:p>
          <a:p>
            <a:pPr marL="342900" indent="-342900" algn="l">
              <a:buFont typeface="Wingdings" panose="05000000000000000000" charset="0"/>
              <a:buChar char="ü"/>
            </a:pPr>
            <a:r>
              <a:rPr lang="en-US" altLang="zh-CN" sz="2400">
                <a:solidFill>
                  <a:srgbClr val="FFFF00"/>
                </a:solidFill>
                <a:sym typeface="+mn-ea"/>
              </a:rPr>
              <a:t>...</a:t>
            </a:r>
            <a:endParaRPr lang="en-US" altLang="zh-CN" sz="2400">
              <a:solidFill>
                <a:srgbClr val="FFFF00"/>
              </a:solidFill>
            </a:endParaRPr>
          </a:p>
        </p:txBody>
      </p:sp>
      <p:sp>
        <p:nvSpPr>
          <p:cNvPr id="17" name="左大括号 16"/>
          <p:cNvSpPr/>
          <p:nvPr/>
        </p:nvSpPr>
        <p:spPr>
          <a:xfrm>
            <a:off x="1260475" y="3693160"/>
            <a:ext cx="284480" cy="145161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46710" y="1842135"/>
            <a:ext cx="11195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>
                <a:solidFill>
                  <a:srgbClr val="FFFF00"/>
                </a:solidFill>
              </a:rPr>
              <a:t>机器人</a:t>
            </a:r>
            <a:endParaRPr lang="zh-CN" altLang="en-US" sz="2400">
              <a:solidFill>
                <a:srgbClr val="FFFF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6710" y="2889250"/>
            <a:ext cx="11195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>
                <a:solidFill>
                  <a:srgbClr val="FFFF00"/>
                </a:solidFill>
              </a:rPr>
              <a:t>摄像头</a:t>
            </a:r>
            <a:endParaRPr lang="zh-CN" altLang="en-US" sz="2400">
              <a:solidFill>
                <a:srgbClr val="FFFF00"/>
              </a:solidFill>
            </a:endParaRPr>
          </a:p>
        </p:txBody>
      </p:sp>
      <p:sp>
        <p:nvSpPr>
          <p:cNvPr id="6" name="下箭头 5"/>
          <p:cNvSpPr/>
          <p:nvPr/>
        </p:nvSpPr>
        <p:spPr>
          <a:xfrm>
            <a:off x="744855" y="2359660"/>
            <a:ext cx="264795" cy="5194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下箭头 7"/>
          <p:cNvSpPr/>
          <p:nvPr/>
        </p:nvSpPr>
        <p:spPr>
          <a:xfrm>
            <a:off x="744855" y="3453130"/>
            <a:ext cx="264795" cy="5194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右箭头 36"/>
          <p:cNvSpPr/>
          <p:nvPr/>
        </p:nvSpPr>
        <p:spPr>
          <a:xfrm>
            <a:off x="2862580" y="4985385"/>
            <a:ext cx="657225" cy="235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625" y="2302510"/>
            <a:ext cx="7309485" cy="17430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9765" y="4483100"/>
            <a:ext cx="2799080" cy="18669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d3d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0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75.477"/>
</p:tagLst>
</file>

<file path=ppt/tags/tag10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05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06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07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0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75.477"/>
</p:tagLst>
</file>

<file path=ppt/tags/tag10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12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1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1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1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75.477"/>
</p:tagLst>
</file>

<file path=ppt/tags/tag11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19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21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2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75.477"/>
</p:tagLst>
</file>

<file path=ppt/tags/tag12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26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27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2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29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75.477"/>
</p:tagLst>
</file>

<file path=ppt/tags/tag13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3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35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3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75.477"/>
</p:tagLst>
</file>

<file path=ppt/tags/tag13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41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4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75.477"/>
</p:tagLst>
</file>

<file path=ppt/tags/tag14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75.477"/>
</p:tagLst>
</file>

<file path=ppt/tags/tag14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49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51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5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15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15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15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75.477"/>
</p:tagLst>
</file>

<file path=ppt/tags/tag16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16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69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17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7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75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76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77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7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79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18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8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8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18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18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19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95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96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9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19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75.477"/>
</p:tagLst>
</file>

<file path=ppt/tags/tag20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20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20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20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21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21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21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22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226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227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22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22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75.477"/>
</p:tagLst>
</file>

<file path=ppt/tags/tag23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23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23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24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24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24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252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25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25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255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25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25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261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262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2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2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266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6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269.xml><?xml version="1.0" encoding="utf-8"?>
<p:tagLst xmlns:p="http://schemas.openxmlformats.org/presentationml/2006/main">
  <p:tag name="COMMONDATA" val="eyJoZGlkIjoiOGU1YzMwY2M0MWYwOTdmMGQwMDJmMWM1ZTc2NTI1NWUifQ==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75.477"/>
</p:tagLst>
</file>

<file path=ppt/tags/tag7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75.477"/>
</p:tagLst>
</file>

<file path=ppt/tags/tag7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75.477"/>
</p:tagLst>
</file>

<file path=ppt/tags/tag7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75.477"/>
</p:tagLst>
</file>

<file path=ppt/tags/tag8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75.477"/>
</p:tagLst>
</file>

<file path=ppt/tags/tag8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75.477"/>
</p:tagLst>
</file>

<file path=ppt/tags/tag8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75.477"/>
</p:tagLst>
</file>

<file path=ppt/tags/tag9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9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95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96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97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9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99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7594</Words>
  <Application>WPS 演示</Application>
  <PresentationFormat>宽屏</PresentationFormat>
  <Paragraphs>1062</Paragraphs>
  <Slides>47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20</vt:i4>
      </vt:variant>
      <vt:variant>
        <vt:lpstr>幻灯片标题</vt:lpstr>
      </vt:variant>
      <vt:variant>
        <vt:i4>47</vt:i4>
      </vt:variant>
    </vt:vector>
  </HeadingPairs>
  <TitlesOfParts>
    <vt:vector size="76" baseType="lpstr">
      <vt:lpstr>Arial</vt:lpstr>
      <vt:lpstr>宋体</vt:lpstr>
      <vt:lpstr>Wingdings</vt:lpstr>
      <vt:lpstr>微软雅黑</vt:lpstr>
      <vt:lpstr>Wingdings</vt:lpstr>
      <vt:lpstr>Calibri</vt:lpstr>
      <vt:lpstr>Arial Unicode MS</vt:lpstr>
      <vt:lpstr>Times New Roman</vt:lpstr>
      <vt:lpstr>Office 主题​​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第1季 第3章：OpenCV图像处理 </vt:lpstr>
      <vt:lpstr>本书内容安排</vt:lpstr>
      <vt:lpstr>机器人、图像处理 和 OpenCV 是什么关系？</vt:lpstr>
      <vt:lpstr>①机器人，为什么需要图像处理技术？</vt:lpstr>
      <vt:lpstr>①机器人，为什么需要图像处理技术？</vt:lpstr>
      <vt:lpstr>①机器人，为什么需要图像处理技术？</vt:lpstr>
      <vt:lpstr>①机器人，为什么需要图像处理技术？</vt:lpstr>
      <vt:lpstr>①机器人，为什么需要图像处理技术？</vt:lpstr>
      <vt:lpstr>①机器人，为什么需要图像处理技术？</vt:lpstr>
      <vt:lpstr>②图像处理技术究竟是什么？</vt:lpstr>
      <vt:lpstr>②图像处理技术究竟是什么？</vt:lpstr>
      <vt:lpstr>②图像处理技术究竟是什么？</vt:lpstr>
      <vt:lpstr>②图像处理技术究竟是什么？</vt:lpstr>
      <vt:lpstr>②图像处理技术究竟是什么？</vt:lpstr>
      <vt:lpstr>③图像处理技术与OpenCV是什么关系？</vt:lpstr>
      <vt:lpstr>③图像处理技术与OpenCV是什么关系？</vt:lpstr>
      <vt:lpstr>内容概要</vt:lpstr>
      <vt:lpstr>3.1 认识图像数据</vt:lpstr>
      <vt:lpstr>3.1 认识图像数据</vt:lpstr>
      <vt:lpstr>3.1 认识图像数据</vt:lpstr>
      <vt:lpstr>内容概要</vt:lpstr>
      <vt:lpstr>3.2图像滤波</vt:lpstr>
      <vt:lpstr>3.2图像滤波</vt:lpstr>
      <vt:lpstr>3.2图像滤波</vt:lpstr>
      <vt:lpstr>3.2图像滤波</vt:lpstr>
      <vt:lpstr>3.2图像滤波</vt:lpstr>
      <vt:lpstr>3.2图像滤波</vt:lpstr>
      <vt:lpstr>3.2图像滤波</vt:lpstr>
      <vt:lpstr>内容概要</vt:lpstr>
      <vt:lpstr>3.3 图像变换</vt:lpstr>
      <vt:lpstr>3.3 图像变换</vt:lpstr>
      <vt:lpstr>3.3 图像变换</vt:lpstr>
      <vt:lpstr>3.3 图像变换</vt:lpstr>
      <vt:lpstr>3.3 图像变换</vt:lpstr>
      <vt:lpstr>3.3 图像变换</vt:lpstr>
      <vt:lpstr>3.3 图像变换</vt:lpstr>
      <vt:lpstr>3.3 图像变换</vt:lpstr>
      <vt:lpstr>内容概要</vt:lpstr>
      <vt:lpstr>3.4 图像特征点提取</vt:lpstr>
      <vt:lpstr>3.4 图像特征点提取</vt:lpstr>
      <vt:lpstr>3.4 图像特征点提取</vt:lpstr>
      <vt:lpstr>3.4 图像特征点提取</vt:lpstr>
      <vt:lpstr>3.4 图像特征点提取</vt:lpstr>
      <vt:lpstr>拓 展</vt:lpstr>
      <vt:lpstr>拓 展</vt:lpstr>
      <vt:lpstr>PowerPoint 演示文稿</vt:lpstr>
      <vt:lpstr>敬请关注,长期更新...        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小小虎蚜</cp:lastModifiedBy>
  <cp:revision>715</cp:revision>
  <dcterms:created xsi:type="dcterms:W3CDTF">2019-06-19T02:08:00Z</dcterms:created>
  <dcterms:modified xsi:type="dcterms:W3CDTF">2022-10-04T06:34:50Z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2052-11.1.0.12598</vt:lpwstr>
  </property>
  <property fmtid="{D5CDD505-2E9C-101B-9397-08002B2CF9AE}" pid="3" name="ICV">
    <vt:lpwstr>666800C72B1842E3919A710CF4E6926B</vt:lpwstr>
  </property>
</Properties>
</file>